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5143500" cx="9144000"/>
  <p:notesSz cx="6858000" cy="9144000"/>
  <p:embeddedFontLst>
    <p:embeddedFont>
      <p:font typeface="PT Sans Narrow"/>
      <p:regular r:id="rId33"/>
      <p:bold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E84A637-AC9B-4164-8F24-825A3CEA1E80}">
  <a:tblStyle styleId="{7E84A637-AC9B-4164-8F24-825A3CEA1E8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TSansNarrow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OpenSans-regular.fntdata"/><Relationship Id="rId12" Type="http://schemas.openxmlformats.org/officeDocument/2006/relationships/slide" Target="slides/slide7.xml"/><Relationship Id="rId34" Type="http://schemas.openxmlformats.org/officeDocument/2006/relationships/font" Target="fonts/PTSansNarrow-bold.fntdata"/><Relationship Id="rId15" Type="http://schemas.openxmlformats.org/officeDocument/2006/relationships/slide" Target="slides/slide10.xml"/><Relationship Id="rId37" Type="http://schemas.openxmlformats.org/officeDocument/2006/relationships/font" Target="fonts/OpenSans-italic.fntdata"/><Relationship Id="rId14" Type="http://schemas.openxmlformats.org/officeDocument/2006/relationships/slide" Target="slides/slide9.xml"/><Relationship Id="rId36" Type="http://schemas.openxmlformats.org/officeDocument/2006/relationships/font" Target="fonts/Open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gif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e7e0a4b6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e7e0a4b6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e7e0a4b64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e7e0a4b6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e7e0a4b6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e7e0a4b6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dda810bd0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dda810bd0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4e7e0a4b64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4e7e0a4b64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e7e0a4b6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e7e0a4b6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e7e0a4b6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e7e0a4b6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4e7e0a4b64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4e7e0a4b64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aca81935e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aca81935e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e7e0a4b64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e7e0a4b64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dda810bd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dda810bd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4e7e0a4b6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4e7e0a4b6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4e7e0a4b64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4e7e0a4b64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e7e0a4b64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e7e0a4b64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4e7e0a4b64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4e7e0a4b64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4e7e0a4b64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4e7e0a4b64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4e7e0a4b64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4e7e0a4b64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4e7e0a4b64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4e7e0a4b64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e7e0a4b64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e7e0a4b64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dda810bd0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dda810bd0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dda810bd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dda810bd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4dda810bd0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4dda810bd0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dda810bd0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dda810bd0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e7e0a4b6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e7e0a4b6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e7e0a4b6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e7e0a4b6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4dda810bd0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4dda810bd0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5231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Spring AOP : 개념, 용어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6214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STS07_1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A</a:t>
            </a:r>
            <a:r>
              <a:rPr lang="ko"/>
              <a:t>spect </a:t>
            </a:r>
            <a:r>
              <a:rPr b="1" lang="ko"/>
              <a:t>O</a:t>
            </a:r>
            <a:r>
              <a:rPr lang="ko"/>
              <a:t>riented </a:t>
            </a:r>
            <a:r>
              <a:rPr b="1" lang="ko"/>
              <a:t>P</a:t>
            </a:r>
            <a:r>
              <a:rPr lang="ko"/>
              <a:t>rogramming</a:t>
            </a:r>
            <a:br>
              <a:rPr lang="ko"/>
            </a:br>
            <a:r>
              <a:rPr lang="ko"/>
              <a:t>관점지향 프로그래밍?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상속으로 처리하면?</a:t>
            </a:r>
            <a:endParaRPr/>
          </a:p>
        </p:txBody>
      </p:sp>
      <p:sp>
        <p:nvSpPr>
          <p:cNvPr id="252" name="Google Shape;252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/>
              <a:t>상속으로 처리?  자바는 다중상속 곤란..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3"/>
          <p:cNvSpPr txBox="1"/>
          <p:nvPr>
            <p:ph type="title"/>
          </p:nvPr>
        </p:nvSpPr>
        <p:spPr>
          <a:xfrm>
            <a:off x="311700" y="2164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메소드(함수) 로 만들어서 처리하면?</a:t>
            </a:r>
            <a:endParaRPr/>
          </a:p>
        </p:txBody>
      </p:sp>
      <p:sp>
        <p:nvSpPr>
          <p:cNvPr id="258" name="Google Shape;258;p23"/>
          <p:cNvSpPr txBox="1"/>
          <p:nvPr>
            <p:ph idx="1" type="body"/>
          </p:nvPr>
        </p:nvSpPr>
        <p:spPr>
          <a:xfrm>
            <a:off x="235500" y="885325"/>
            <a:ext cx="2777100" cy="23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결국 함수 </a:t>
            </a:r>
            <a:r>
              <a:rPr b="1" lang="ko">
                <a:solidFill>
                  <a:srgbClr val="FF0000"/>
                </a:solidFill>
              </a:rPr>
              <a:t>호출부</a:t>
            </a:r>
            <a:r>
              <a:rPr lang="ko">
                <a:solidFill>
                  <a:srgbClr val="FF0000"/>
                </a:solidFill>
              </a:rPr>
              <a:t> </a:t>
            </a:r>
            <a:r>
              <a:rPr lang="ko"/>
              <a:t>가 핵심 기능에 </a:t>
            </a:r>
            <a:r>
              <a:rPr b="1" lang="ko">
                <a:solidFill>
                  <a:srgbClr val="741B47"/>
                </a:solidFill>
              </a:rPr>
              <a:t>여기저기 산재</a:t>
            </a:r>
            <a:r>
              <a:rPr lang="ko"/>
              <a:t>하게 된다..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이는 나중에 유지 보수 측면에서 어려움을 겪게 된다.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9" name="Google Shape;259;p23"/>
          <p:cNvPicPr preferRelativeResize="0"/>
          <p:nvPr/>
        </p:nvPicPr>
        <p:blipFill rotWithShape="1">
          <a:blip r:embed="rId3">
            <a:alphaModFix/>
          </a:blip>
          <a:srcRect b="0" l="0" r="1536" t="0"/>
          <a:stretch/>
        </p:blipFill>
        <p:spPr>
          <a:xfrm>
            <a:off x="3185525" y="1019000"/>
            <a:ext cx="5919700" cy="33754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3"/>
          <p:cNvSpPr/>
          <p:nvPr/>
        </p:nvSpPr>
        <p:spPr>
          <a:xfrm>
            <a:off x="200200" y="3255750"/>
            <a:ext cx="2985300" cy="1533300"/>
          </a:xfrm>
          <a:prstGeom prst="wedgeRoundRectCallout">
            <a:avLst>
              <a:gd fmla="val -20833" name="adj1"/>
              <a:gd fmla="val 62500" name="adj2"/>
              <a:gd fmla="val 0" name="adj3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200"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‘핵심기능’ 쪽을 건드리지 않고</a:t>
            </a:r>
            <a:r>
              <a:rPr lang="ko" sz="1200">
                <a:latin typeface="Open Sans"/>
                <a:ea typeface="Open Sans"/>
                <a:cs typeface="Open Sans"/>
                <a:sym typeface="Open Sans"/>
              </a:rPr>
              <a:t>, 다음을 가능할수 없을까?</a:t>
            </a:r>
            <a:br>
              <a:rPr lang="ko" sz="1200">
                <a:latin typeface="Open Sans"/>
                <a:ea typeface="Open Sans"/>
                <a:cs typeface="Open Sans"/>
                <a:sym typeface="Open Sans"/>
              </a:rPr>
            </a:br>
            <a:r>
              <a:rPr lang="ko" sz="1200">
                <a:latin typeface="Open Sans"/>
                <a:ea typeface="Open Sans"/>
                <a:cs typeface="Open Sans"/>
                <a:sym typeface="Open Sans"/>
              </a:rPr>
              <a:t>1. </a:t>
            </a:r>
            <a:r>
              <a:rPr lang="ko" sz="1200">
                <a:solidFill>
                  <a:srgbClr val="85200C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b="1" lang="ko" sz="1200">
                <a:solidFill>
                  <a:srgbClr val="85200C"/>
                </a:solidFill>
                <a:latin typeface="Open Sans"/>
                <a:ea typeface="Open Sans"/>
                <a:cs typeface="Open Sans"/>
                <a:sym typeface="Open Sans"/>
              </a:rPr>
              <a:t>‘공통기능’</a:t>
            </a:r>
            <a:r>
              <a:rPr lang="ko" sz="1200">
                <a:latin typeface="Open Sans"/>
                <a:ea typeface="Open Sans"/>
                <a:cs typeface="Open Sans"/>
                <a:sym typeface="Open Sans"/>
              </a:rPr>
              <a:t>을 </a:t>
            </a:r>
            <a:r>
              <a:rPr b="1" lang="ko" sz="1200">
                <a:solidFill>
                  <a:srgbClr val="9900FF"/>
                </a:solidFill>
                <a:latin typeface="Open Sans"/>
                <a:ea typeface="Open Sans"/>
                <a:cs typeface="Open Sans"/>
                <a:sym typeface="Open Sans"/>
              </a:rPr>
              <a:t>원하는 곳</a:t>
            </a:r>
            <a:r>
              <a:rPr lang="ko" sz="1200">
                <a:latin typeface="Open Sans"/>
                <a:ea typeface="Open Sans"/>
                <a:cs typeface="Open Sans"/>
                <a:sym typeface="Open Sans"/>
              </a:rPr>
              <a:t>에서 동작시키도록 하기</a:t>
            </a:r>
            <a:br>
              <a:rPr lang="ko" sz="1200">
                <a:latin typeface="Open Sans"/>
                <a:ea typeface="Open Sans"/>
                <a:cs typeface="Open Sans"/>
                <a:sym typeface="Open Sans"/>
              </a:rPr>
            </a:br>
            <a:r>
              <a:rPr lang="ko" sz="1200">
                <a:latin typeface="Open Sans"/>
                <a:ea typeface="Open Sans"/>
                <a:cs typeface="Open Sans"/>
                <a:sym typeface="Open Sans"/>
              </a:rPr>
              <a:t>2. </a:t>
            </a:r>
            <a:r>
              <a:rPr b="1" lang="ko" sz="1200">
                <a:solidFill>
                  <a:srgbClr val="9900FF"/>
                </a:solidFill>
                <a:latin typeface="Open Sans"/>
                <a:ea typeface="Open Sans"/>
                <a:cs typeface="Open Sans"/>
                <a:sym typeface="Open Sans"/>
              </a:rPr>
              <a:t> 원하는 곳</a:t>
            </a:r>
            <a:r>
              <a:rPr lang="ko" sz="1200">
                <a:latin typeface="Open Sans"/>
                <a:ea typeface="Open Sans"/>
                <a:cs typeface="Open Sans"/>
                <a:sym typeface="Open Sans"/>
              </a:rPr>
              <a:t> 과 </a:t>
            </a:r>
            <a:r>
              <a:rPr b="1" lang="ko" sz="1200">
                <a:solidFill>
                  <a:srgbClr val="990000"/>
                </a:solidFill>
                <a:latin typeface="Open Sans"/>
                <a:ea typeface="Open Sans"/>
                <a:cs typeface="Open Sans"/>
                <a:sym typeface="Open Sans"/>
              </a:rPr>
              <a:t>‘공통기능’</a:t>
            </a:r>
            <a:r>
              <a:rPr lang="ko" sz="1200">
                <a:latin typeface="Open Sans"/>
                <a:ea typeface="Open Sans"/>
                <a:cs typeface="Open Sans"/>
                <a:sym typeface="Open Sans"/>
              </a:rPr>
              <a:t> 세팅을 자유자재로 손쉽게 바꿀기</a:t>
            </a:r>
            <a:endParaRPr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4"/>
          <p:cNvSpPr txBox="1"/>
          <p:nvPr>
            <p:ph type="title"/>
          </p:nvPr>
        </p:nvSpPr>
        <p:spPr>
          <a:xfrm>
            <a:off x="311700" y="1054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그래서 AOP 의 목적은!!!</a:t>
            </a:r>
            <a:endParaRPr/>
          </a:p>
        </p:txBody>
      </p:sp>
      <p:sp>
        <p:nvSpPr>
          <p:cNvPr id="266" name="Google Shape;266;p24"/>
          <p:cNvSpPr txBox="1"/>
          <p:nvPr>
            <p:ph idx="1" type="body"/>
          </p:nvPr>
        </p:nvSpPr>
        <p:spPr>
          <a:xfrm>
            <a:off x="311700" y="1814750"/>
            <a:ext cx="8520600" cy="27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프로그래머 들의 관심(concern) 사를 ‘핵심기능’ 으로부터 </a:t>
            </a:r>
            <a:r>
              <a:rPr b="1" lang="ko">
                <a:solidFill>
                  <a:srgbClr val="FF0000"/>
                </a:solidFill>
              </a:rPr>
              <a:t>분리</a:t>
            </a:r>
            <a:r>
              <a:rPr lang="ko"/>
              <a:t> 하는 겁니다.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360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Separation of Cross-Cutting Concern</a:t>
            </a:r>
            <a:endParaRPr sz="3600">
              <a:solidFill>
                <a:srgbClr val="000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95D4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AOP 는 개발자의 </a:t>
            </a:r>
            <a:r>
              <a:rPr b="1" lang="ko"/>
              <a:t>염두(concern) 사항</a:t>
            </a:r>
            <a:r>
              <a:rPr lang="ko"/>
              <a:t>을 별도의 </a:t>
            </a:r>
            <a:r>
              <a:rPr b="1" lang="ko"/>
              <a:t>관심사(Aspect)</a:t>
            </a:r>
            <a:r>
              <a:rPr lang="ko"/>
              <a:t> 로 </a:t>
            </a:r>
            <a:r>
              <a:rPr b="1" lang="ko">
                <a:solidFill>
                  <a:srgbClr val="FF0000"/>
                </a:solidFill>
              </a:rPr>
              <a:t>분리</a:t>
            </a:r>
            <a:r>
              <a:rPr lang="ko"/>
              <a:t>해내어</a:t>
            </a:r>
            <a:br>
              <a:rPr lang="ko"/>
            </a:br>
            <a:r>
              <a:rPr lang="ko"/>
              <a:t>코드 개발시 ‘핵심기능’ 에 더 집중할수 있도록 해주는 겁니다</a:t>
            </a:r>
            <a:br>
              <a:rPr lang="ko"/>
            </a:br>
            <a:r>
              <a:rPr lang="ko"/>
              <a:t> </a:t>
            </a:r>
            <a:endParaRPr>
              <a:solidFill>
                <a:srgbClr val="695D46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7" name="Google Shape;267;p24"/>
          <p:cNvSpPr/>
          <p:nvPr/>
        </p:nvSpPr>
        <p:spPr>
          <a:xfrm>
            <a:off x="905275" y="250325"/>
            <a:ext cx="6619800" cy="656100"/>
          </a:xfrm>
          <a:prstGeom prst="wedgeRoundRectCallout">
            <a:avLst>
              <a:gd fmla="val 2032" name="adj1"/>
              <a:gd fmla="val 74390" name="adj2"/>
              <a:gd fmla="val 0" name="adj3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0000"/>
                </a:solidFill>
              </a:rPr>
              <a:t>핵심기능은 아니지만 </a:t>
            </a:r>
            <a:r>
              <a:rPr b="1" lang="ko">
                <a:solidFill>
                  <a:srgbClr val="FF0000"/>
                </a:solidFill>
              </a:rPr>
              <a:t>‘끊임없이’ </a:t>
            </a:r>
            <a:r>
              <a:rPr lang="ko">
                <a:solidFill>
                  <a:srgbClr val="FF0000"/>
                </a:solidFill>
              </a:rPr>
              <a:t>프로그래머가 </a:t>
            </a:r>
            <a:r>
              <a:rPr b="1" lang="ko">
                <a:solidFill>
                  <a:srgbClr val="FF0000"/>
                </a:solidFill>
              </a:rPr>
              <a:t>염두</a:t>
            </a:r>
            <a:r>
              <a:rPr lang="ko">
                <a:solidFill>
                  <a:srgbClr val="FF0000"/>
                </a:solidFill>
              </a:rPr>
              <a:t>하고 </a:t>
            </a:r>
            <a:r>
              <a:rPr b="1" lang="ko">
                <a:solidFill>
                  <a:srgbClr val="FF0000"/>
                </a:solidFill>
              </a:rPr>
              <a:t>관심</a:t>
            </a:r>
            <a:r>
              <a:rPr lang="ko">
                <a:solidFill>
                  <a:srgbClr val="FF0000"/>
                </a:solidFill>
              </a:rPr>
              <a:t>가져야 하는 것.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용어 가… 헷갈린다...</a:t>
            </a:r>
            <a:endParaRPr/>
          </a:p>
        </p:txBody>
      </p:sp>
      <p:sp>
        <p:nvSpPr>
          <p:cNvPr id="273" name="Google Shape;273;p25"/>
          <p:cNvSpPr/>
          <p:nvPr/>
        </p:nvSpPr>
        <p:spPr>
          <a:xfrm>
            <a:off x="6404425" y="1056200"/>
            <a:ext cx="2427900" cy="1500300"/>
          </a:xfrm>
          <a:prstGeom prst="wedgeRoundRectCallout">
            <a:avLst>
              <a:gd fmla="val -83874" name="adj1"/>
              <a:gd fmla="val 29827" name="adj2"/>
              <a:gd fmla="val 0" name="adj3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AOP 에서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결국 </a:t>
            </a:r>
            <a:r>
              <a:rPr b="1" lang="ko" sz="2400"/>
              <a:t>같은말 </a:t>
            </a:r>
            <a:r>
              <a:rPr lang="ko" sz="2400"/>
              <a:t>입니다.</a:t>
            </a:r>
            <a:endParaRPr sz="2400"/>
          </a:p>
        </p:txBody>
      </p:sp>
      <p:sp>
        <p:nvSpPr>
          <p:cNvPr id="274" name="Google Shape;274;p25"/>
          <p:cNvSpPr txBox="1"/>
          <p:nvPr>
            <p:ph idx="1" type="body"/>
          </p:nvPr>
        </p:nvSpPr>
        <p:spPr>
          <a:xfrm>
            <a:off x="1360450" y="1110000"/>
            <a:ext cx="4677000" cy="2685300"/>
          </a:xfrm>
          <a:prstGeom prst="rect">
            <a:avLst/>
          </a:prstGeom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횡단 기능, </a:t>
            </a:r>
            <a:r>
              <a:rPr lang="ko" sz="2400"/>
              <a:t>횡단 관점,  횡단 관심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2400"/>
              <a:t>공통 기능, 공통 관점, </a:t>
            </a:r>
            <a:r>
              <a:rPr lang="ko" sz="2400"/>
              <a:t>공통 관심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 sz="2400"/>
              <a:t>Aspect</a:t>
            </a:r>
            <a:r>
              <a:rPr lang="ko" sz="2400"/>
              <a:t>, 관점,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ko" sz="2400"/>
              <a:t>Cross-Cutting Concern</a:t>
            </a:r>
            <a:endParaRPr b="1" sz="2400"/>
          </a:p>
        </p:txBody>
      </p:sp>
      <p:sp>
        <p:nvSpPr>
          <p:cNvPr id="275" name="Google Shape;275;p25"/>
          <p:cNvSpPr/>
          <p:nvPr/>
        </p:nvSpPr>
        <p:spPr>
          <a:xfrm>
            <a:off x="858425" y="4216025"/>
            <a:ext cx="7493700" cy="6471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“</a:t>
            </a:r>
            <a:r>
              <a:rPr lang="ko" sz="2400"/>
              <a:t>진짜 헷갈리는 용어는 지금부터….”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AOP 용어들.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AOP</a:t>
            </a:r>
            <a:endParaRPr/>
          </a:p>
        </p:txBody>
      </p:sp>
      <p:sp>
        <p:nvSpPr>
          <p:cNvPr id="286" name="Google Shape;286;p27"/>
          <p:cNvSpPr txBox="1"/>
          <p:nvPr>
            <p:ph idx="1" type="body"/>
          </p:nvPr>
        </p:nvSpPr>
        <p:spPr>
          <a:xfrm>
            <a:off x="277625" y="1266325"/>
            <a:ext cx="8520600" cy="8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결국,</a:t>
            </a:r>
            <a:r>
              <a:rPr b="1" lang="ko"/>
              <a:t> ‘기존의 코드(핵심코드)’</a:t>
            </a:r>
            <a:r>
              <a:rPr lang="ko"/>
              <a:t> 를 수정하지 않고도</a:t>
            </a:r>
            <a:br>
              <a:rPr lang="ko"/>
            </a:br>
            <a:r>
              <a:rPr lang="ko"/>
              <a:t>원하는 공통관심사 (cross-concern) 와 핵심코드를  </a:t>
            </a:r>
            <a:r>
              <a:rPr b="1" lang="ko">
                <a:solidFill>
                  <a:srgbClr val="FF0000"/>
                </a:solidFill>
              </a:rPr>
              <a:t>엮는(weaving)</a:t>
            </a:r>
            <a:r>
              <a:rPr lang="ko"/>
              <a:t> 기술입니다.</a:t>
            </a:r>
            <a:endParaRPr/>
          </a:p>
        </p:txBody>
      </p:sp>
      <p:sp>
        <p:nvSpPr>
          <p:cNvPr id="287" name="Google Shape;287;p27"/>
          <p:cNvSpPr/>
          <p:nvPr/>
        </p:nvSpPr>
        <p:spPr>
          <a:xfrm>
            <a:off x="5000475" y="2322125"/>
            <a:ext cx="2309400" cy="824400"/>
          </a:xfrm>
          <a:prstGeom prst="wedgeRoundRectCallout">
            <a:avLst>
              <a:gd fmla="val -16076" name="adj1"/>
              <a:gd fmla="val -83882" name="adj2"/>
              <a:gd fmla="val 0" name="adj3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‘엮는다(weaving)’ </a:t>
            </a:r>
            <a:br>
              <a:rPr lang="ko"/>
            </a:br>
            <a:r>
              <a:rPr lang="ko"/>
              <a:t>AOP 의 기본 동작입니다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용어: </a:t>
            </a:r>
            <a:r>
              <a:rPr lang="ko"/>
              <a:t>Target</a:t>
            </a:r>
            <a:endParaRPr/>
          </a:p>
        </p:txBody>
      </p:sp>
      <p:sp>
        <p:nvSpPr>
          <p:cNvPr id="293" name="Google Shape;293;p28"/>
          <p:cNvSpPr txBox="1"/>
          <p:nvPr>
            <p:ph idx="1" type="body"/>
          </p:nvPr>
        </p:nvSpPr>
        <p:spPr>
          <a:xfrm>
            <a:off x="311700" y="12663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공통코드 / 관심코드 와 </a:t>
            </a:r>
            <a:r>
              <a:rPr b="1" lang="ko">
                <a:solidFill>
                  <a:srgbClr val="FF0000"/>
                </a:solidFill>
              </a:rPr>
              <a:t>분리</a:t>
            </a:r>
            <a:r>
              <a:rPr lang="ko"/>
              <a:t>된,  핵심 코드 를 가지고 있는 객체를 </a:t>
            </a:r>
            <a:r>
              <a:rPr b="1" lang="ko"/>
              <a:t>Target</a:t>
            </a:r>
            <a:r>
              <a:rPr lang="ko"/>
              <a:t> 이라 합니다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개발자가 작성한 핵심 비즈니스 로직을 수행하는 객체</a:t>
            </a:r>
            <a:br>
              <a:rPr lang="ko"/>
            </a:br>
            <a:r>
              <a:rPr lang="ko"/>
              <a:t>순수한 비즈니스 로직 객체!</a:t>
            </a:r>
            <a:br>
              <a:rPr lang="ko"/>
            </a:br>
            <a:r>
              <a:rPr lang="ko"/>
              <a:t>순수한 코어!</a:t>
            </a:r>
            <a:br>
              <a:rPr lang="ko"/>
            </a:br>
            <a:br>
              <a:rPr lang="ko"/>
            </a:br>
            <a:endParaRPr/>
          </a:p>
        </p:txBody>
      </p:sp>
      <p:sp>
        <p:nvSpPr>
          <p:cNvPr id="294" name="Google Shape;294;p28"/>
          <p:cNvSpPr/>
          <p:nvPr/>
        </p:nvSpPr>
        <p:spPr>
          <a:xfrm>
            <a:off x="5977600" y="2812650"/>
            <a:ext cx="2350200" cy="1233000"/>
          </a:xfrm>
          <a:prstGeom prst="roundRect">
            <a:avLst>
              <a:gd fmla="val 16667" name="adj"/>
            </a:avLst>
          </a:prstGeom>
          <a:solidFill>
            <a:srgbClr val="0C343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rgbClr val="FFFFFF"/>
                </a:solidFill>
              </a:rPr>
              <a:t>Target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95" name="Google Shape;295;p28"/>
          <p:cNvSpPr/>
          <p:nvPr/>
        </p:nvSpPr>
        <p:spPr>
          <a:xfrm>
            <a:off x="415600" y="4181975"/>
            <a:ext cx="7493700" cy="6471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그러면, Target 안에 ‘관심코드’ 를 엮어 넣어야 하는데</a:t>
            </a:r>
            <a:br>
              <a:rPr lang="ko" sz="1800"/>
            </a:br>
            <a:r>
              <a:rPr b="1" lang="ko" sz="1800">
                <a:solidFill>
                  <a:srgbClr val="0000FF"/>
                </a:solidFill>
              </a:rPr>
              <a:t>누가 </a:t>
            </a:r>
            <a:r>
              <a:rPr lang="ko" sz="1800"/>
              <a:t>그 ‘엮어넣기’ 를 해주나?</a:t>
            </a:r>
            <a:endParaRPr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9"/>
          <p:cNvSpPr/>
          <p:nvPr/>
        </p:nvSpPr>
        <p:spPr>
          <a:xfrm>
            <a:off x="3849150" y="2098475"/>
            <a:ext cx="4720200" cy="1982400"/>
          </a:xfrm>
          <a:prstGeom prst="roundRect">
            <a:avLst>
              <a:gd fmla="val 7526" name="adj"/>
            </a:avLst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rgbClr val="351C75"/>
                </a:solidFill>
              </a:rPr>
              <a:t>Proxy</a:t>
            </a:r>
            <a:endParaRPr sz="3000">
              <a:solidFill>
                <a:srgbClr val="351C75"/>
              </a:solidFill>
            </a:endParaRPr>
          </a:p>
        </p:txBody>
      </p:sp>
      <p:sp>
        <p:nvSpPr>
          <p:cNvPr id="301" name="Google Shape;301;p29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용어: </a:t>
            </a:r>
            <a:r>
              <a:rPr lang="ko"/>
              <a:t>Proxy</a:t>
            </a:r>
            <a:endParaRPr/>
          </a:p>
        </p:txBody>
      </p:sp>
      <p:sp>
        <p:nvSpPr>
          <p:cNvPr id="302" name="Google Shape;302;p29"/>
          <p:cNvSpPr txBox="1"/>
          <p:nvPr>
            <p:ph idx="1" type="body"/>
          </p:nvPr>
        </p:nvSpPr>
        <p:spPr>
          <a:xfrm>
            <a:off x="311700" y="961525"/>
            <a:ext cx="8520600" cy="4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Target 을 전체적으로 감싸는 객체!</a:t>
            </a:r>
            <a:br>
              <a:rPr lang="ko"/>
            </a:br>
            <a:r>
              <a:rPr lang="ko"/>
              <a:t>내부적으로 Target 을 호출하는 것이 Proxy</a:t>
            </a:r>
            <a:br>
              <a:rPr lang="ko"/>
            </a:br>
            <a:r>
              <a:rPr lang="ko"/>
              <a:t>Target 을 호출하기 </a:t>
            </a:r>
            <a:r>
              <a:rPr b="1" lang="ko"/>
              <a:t>전</a:t>
            </a:r>
            <a:r>
              <a:rPr lang="ko"/>
              <a:t>, </a:t>
            </a:r>
            <a:r>
              <a:rPr b="1" lang="ko"/>
              <a:t>후</a:t>
            </a:r>
            <a:r>
              <a:rPr lang="ko"/>
              <a:t>, 혹은 </a:t>
            </a:r>
            <a:r>
              <a:rPr b="1" lang="ko"/>
              <a:t>중간</a:t>
            </a:r>
            <a:r>
              <a:rPr lang="ko"/>
              <a:t> 에 관심코드(공통) 를 </a:t>
            </a:r>
            <a:r>
              <a:rPr b="1" lang="ko"/>
              <a:t>엮어(weaving)</a:t>
            </a:r>
            <a:r>
              <a:rPr lang="ko"/>
              <a:t> 실행</a:t>
            </a:r>
            <a:br>
              <a:rPr lang="ko"/>
            </a:br>
            <a:br>
              <a:rPr lang="ko"/>
            </a:br>
            <a:r>
              <a:rPr lang="ko"/>
              <a:t>Proxy는 누가 생성?</a:t>
            </a:r>
            <a:br>
              <a:rPr lang="ko"/>
            </a:br>
            <a:r>
              <a:rPr lang="ko"/>
              <a:t>- 직접 생성하거나</a:t>
            </a:r>
            <a:br>
              <a:rPr lang="ko"/>
            </a:br>
            <a:r>
              <a:rPr lang="ko"/>
              <a:t>- 설정파일에서 </a:t>
            </a:r>
            <a:r>
              <a:rPr b="1" lang="ko"/>
              <a:t>auto-proxy</a:t>
            </a:r>
            <a:r>
              <a:rPr lang="ko"/>
              <a:t> 로</a:t>
            </a:r>
            <a:br>
              <a:rPr lang="ko"/>
            </a:br>
            <a:r>
              <a:rPr lang="ko"/>
              <a:t>  자동생성 ( ← 주로 사용)</a:t>
            </a:r>
            <a:br>
              <a:rPr lang="ko"/>
            </a:br>
            <a:endParaRPr/>
          </a:p>
        </p:txBody>
      </p:sp>
      <p:sp>
        <p:nvSpPr>
          <p:cNvPr id="303" name="Google Shape;303;p29"/>
          <p:cNvSpPr/>
          <p:nvPr/>
        </p:nvSpPr>
        <p:spPr>
          <a:xfrm>
            <a:off x="6004600" y="2695575"/>
            <a:ext cx="2350200" cy="923400"/>
          </a:xfrm>
          <a:prstGeom prst="roundRect">
            <a:avLst>
              <a:gd fmla="val 16667" name="adj"/>
            </a:avLst>
          </a:prstGeom>
          <a:solidFill>
            <a:srgbClr val="0C343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rgbClr val="FFFFFF"/>
                </a:solidFill>
              </a:rPr>
              <a:t>Target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304" name="Google Shape;304;p29"/>
          <p:cNvSpPr/>
          <p:nvPr/>
        </p:nvSpPr>
        <p:spPr>
          <a:xfrm>
            <a:off x="415600" y="4181975"/>
            <a:ext cx="7493700" cy="6471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/>
              <a:t>‘관심코드’ 를 Target 에 엮어 준다고 했는데...</a:t>
            </a:r>
            <a:br>
              <a:rPr lang="ko" sz="1800"/>
            </a:br>
            <a:r>
              <a:rPr lang="ko" sz="1800"/>
              <a:t>Target 의 </a:t>
            </a:r>
            <a:r>
              <a:rPr b="1" lang="ko" sz="1800">
                <a:solidFill>
                  <a:srgbClr val="0000FF"/>
                </a:solidFill>
              </a:rPr>
              <a:t>어디</a:t>
            </a:r>
            <a:r>
              <a:rPr lang="ko" sz="1800"/>
              <a:t>에 엮어 주는데? …     클래스? 변수? 메소드?</a:t>
            </a: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8600" y="355350"/>
            <a:ext cx="7216000" cy="403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1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용어: </a:t>
            </a:r>
            <a:r>
              <a:rPr lang="ko"/>
              <a:t>JoinPoint</a:t>
            </a:r>
            <a:endParaRPr/>
          </a:p>
        </p:txBody>
      </p:sp>
      <p:sp>
        <p:nvSpPr>
          <p:cNvPr id="315" name="Google Shape;315;p31"/>
          <p:cNvSpPr txBox="1"/>
          <p:nvPr>
            <p:ph idx="1" type="body"/>
          </p:nvPr>
        </p:nvSpPr>
        <p:spPr>
          <a:xfrm>
            <a:off x="311700" y="961525"/>
            <a:ext cx="86334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0000FF"/>
                </a:solidFill>
              </a:rPr>
              <a:t>JoinPoint </a:t>
            </a:r>
            <a:r>
              <a:rPr lang="ko"/>
              <a:t>는 Target 객체가 가진 </a:t>
            </a:r>
            <a:r>
              <a:rPr b="1" lang="ko">
                <a:solidFill>
                  <a:srgbClr val="FF0000"/>
                </a:solidFill>
              </a:rPr>
              <a:t>메소드</a:t>
            </a:r>
            <a:r>
              <a:rPr lang="ko"/>
              <a:t>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Proxy 가 ‘관심코드’ 를 Target 에 </a:t>
            </a:r>
            <a:r>
              <a:rPr b="1" lang="ko"/>
              <a:t>엮어</a:t>
            </a:r>
            <a:r>
              <a:rPr lang="ko"/>
              <a:t>주는 </a:t>
            </a:r>
            <a:r>
              <a:rPr b="1" lang="ko"/>
              <a:t>대상</a:t>
            </a:r>
            <a:r>
              <a:rPr lang="ko"/>
              <a:t>은 바로 Target 의 </a:t>
            </a:r>
            <a:r>
              <a:rPr b="1" lang="ko">
                <a:solidFill>
                  <a:srgbClr val="FF0000"/>
                </a:solidFill>
              </a:rPr>
              <a:t>메소드 </a:t>
            </a:r>
            <a:r>
              <a:rPr lang="ko"/>
              <a:t>인 것이다.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1"/>
          <p:cNvSpPr/>
          <p:nvPr/>
        </p:nvSpPr>
        <p:spPr>
          <a:xfrm>
            <a:off x="4306350" y="2098475"/>
            <a:ext cx="4720200" cy="2397000"/>
          </a:xfrm>
          <a:prstGeom prst="roundRect">
            <a:avLst>
              <a:gd fmla="val 7526" name="adj"/>
            </a:avLst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solidFill>
                  <a:srgbClr val="351C75"/>
                </a:solidFill>
              </a:rPr>
              <a:t>Proxy</a:t>
            </a:r>
            <a:endParaRPr sz="3000">
              <a:solidFill>
                <a:srgbClr val="351C75"/>
              </a:solidFill>
            </a:endParaRPr>
          </a:p>
        </p:txBody>
      </p:sp>
      <p:sp>
        <p:nvSpPr>
          <p:cNvPr id="317" name="Google Shape;317;p31"/>
          <p:cNvSpPr/>
          <p:nvPr/>
        </p:nvSpPr>
        <p:spPr>
          <a:xfrm>
            <a:off x="6461800" y="2275700"/>
            <a:ext cx="2350200" cy="1996200"/>
          </a:xfrm>
          <a:prstGeom prst="roundRect">
            <a:avLst>
              <a:gd fmla="val 16667" name="adj"/>
            </a:avLst>
          </a:prstGeom>
          <a:solidFill>
            <a:srgbClr val="0C343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</a:rPr>
              <a:t>Target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18" name="Google Shape;318;p31"/>
          <p:cNvSpPr txBox="1"/>
          <p:nvPr/>
        </p:nvSpPr>
        <p:spPr>
          <a:xfrm>
            <a:off x="347475" y="2233550"/>
            <a:ext cx="3631200" cy="24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원래 AOP 에서 JoinPoint 란,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「클래스의 인스턴스 생성 시점」 , 「메소드 호출 시점」 및 「예외 발생 시점」과 같이 애플리케이션을 실행할 때 특정 작업이 시작되는 시점을 말하나..</a:t>
            </a:r>
            <a:br>
              <a:rPr lang="ko"/>
            </a:br>
            <a:br>
              <a:rPr lang="ko"/>
            </a:br>
            <a:r>
              <a:rPr lang="ko"/>
              <a:t>스프링 AOP 는 오직 </a:t>
            </a:r>
            <a:r>
              <a:rPr b="1" lang="ko">
                <a:solidFill>
                  <a:srgbClr val="0000FF"/>
                </a:solidFill>
              </a:rPr>
              <a:t>메소드에 대해서만 동작</a:t>
            </a:r>
            <a:r>
              <a:rPr lang="ko"/>
              <a:t>합니다.   즉 스프링 AOP 에선 JoinPoint 란 Target 의 </a:t>
            </a:r>
            <a:r>
              <a:rPr lang="ko">
                <a:solidFill>
                  <a:srgbClr val="FF0000"/>
                </a:solidFill>
              </a:rPr>
              <a:t>메소드 </a:t>
            </a:r>
            <a:r>
              <a:rPr lang="ko"/>
              <a:t>입니다</a:t>
            </a:r>
            <a:endParaRPr/>
          </a:p>
        </p:txBody>
      </p:sp>
      <p:sp>
        <p:nvSpPr>
          <p:cNvPr id="319" name="Google Shape;319;p31"/>
          <p:cNvSpPr/>
          <p:nvPr/>
        </p:nvSpPr>
        <p:spPr>
          <a:xfrm>
            <a:off x="7649050" y="3349050"/>
            <a:ext cx="1135674" cy="367902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</a:t>
            </a:r>
            <a:endParaRPr/>
          </a:p>
        </p:txBody>
      </p:sp>
      <p:sp>
        <p:nvSpPr>
          <p:cNvPr id="320" name="Google Shape;320;p31"/>
          <p:cNvSpPr/>
          <p:nvPr/>
        </p:nvSpPr>
        <p:spPr>
          <a:xfrm>
            <a:off x="6582250" y="2968050"/>
            <a:ext cx="1135674" cy="367902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</a:t>
            </a:r>
            <a:endParaRPr/>
          </a:p>
        </p:txBody>
      </p:sp>
      <p:sp>
        <p:nvSpPr>
          <p:cNvPr id="321" name="Google Shape;321;p31"/>
          <p:cNvSpPr/>
          <p:nvPr/>
        </p:nvSpPr>
        <p:spPr>
          <a:xfrm>
            <a:off x="7115650" y="3806250"/>
            <a:ext cx="1135674" cy="367902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은행업무를 예로 들면...</a:t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403450" y="1522925"/>
            <a:ext cx="1560900" cy="297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계좌</a:t>
            </a:r>
            <a:endParaRPr sz="2400"/>
          </a:p>
        </p:txBody>
      </p:sp>
      <p:sp>
        <p:nvSpPr>
          <p:cNvPr id="74" name="Google Shape;74;p14"/>
          <p:cNvSpPr/>
          <p:nvPr/>
        </p:nvSpPr>
        <p:spPr>
          <a:xfrm>
            <a:off x="2118731" y="1522925"/>
            <a:ext cx="1560900" cy="297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이자</a:t>
            </a:r>
            <a:endParaRPr sz="2400"/>
          </a:p>
        </p:txBody>
      </p:sp>
      <p:sp>
        <p:nvSpPr>
          <p:cNvPr id="75" name="Google Shape;75;p14"/>
          <p:cNvSpPr/>
          <p:nvPr/>
        </p:nvSpPr>
        <p:spPr>
          <a:xfrm>
            <a:off x="3834012" y="1522925"/>
            <a:ext cx="1560900" cy="297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대출</a:t>
            </a:r>
            <a:endParaRPr sz="2400"/>
          </a:p>
        </p:txBody>
      </p:sp>
      <p:sp>
        <p:nvSpPr>
          <p:cNvPr id="76" name="Google Shape;76;p14"/>
          <p:cNvSpPr/>
          <p:nvPr/>
        </p:nvSpPr>
        <p:spPr>
          <a:xfrm>
            <a:off x="5549294" y="1522925"/>
            <a:ext cx="1560900" cy="29751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신용</a:t>
            </a:r>
            <a:endParaRPr sz="2400"/>
          </a:p>
        </p:txBody>
      </p:sp>
      <p:sp>
        <p:nvSpPr>
          <p:cNvPr id="77" name="Google Shape;77;p14"/>
          <p:cNvSpPr txBox="1"/>
          <p:nvPr/>
        </p:nvSpPr>
        <p:spPr>
          <a:xfrm>
            <a:off x="7374925" y="2532025"/>
            <a:ext cx="12354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/>
              <a:t>…</a:t>
            </a:r>
            <a:r>
              <a:rPr b="1" lang="ko" sz="2400"/>
              <a:t> ...</a:t>
            </a:r>
            <a:endParaRPr b="1"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2"/>
          <p:cNvSpPr/>
          <p:nvPr/>
        </p:nvSpPr>
        <p:spPr>
          <a:xfrm>
            <a:off x="2020350" y="3663875"/>
            <a:ext cx="5078400" cy="1336800"/>
          </a:xfrm>
          <a:prstGeom prst="roundRect">
            <a:avLst>
              <a:gd fmla="val 7526" name="adj"/>
            </a:avLst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351C75"/>
                </a:solidFill>
              </a:rPr>
              <a:t>Proxy</a:t>
            </a:r>
            <a:endParaRPr sz="2400">
              <a:solidFill>
                <a:srgbClr val="351C75"/>
              </a:solidFill>
            </a:endParaRPr>
          </a:p>
        </p:txBody>
      </p:sp>
      <p:sp>
        <p:nvSpPr>
          <p:cNvPr id="327" name="Google Shape;327;p32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   :   </a:t>
            </a:r>
            <a:r>
              <a:rPr lang="ko">
                <a:solidFill>
                  <a:srgbClr val="FF0000"/>
                </a:solidFill>
              </a:rPr>
              <a:t>호출</a:t>
            </a:r>
            <a:r>
              <a:rPr lang="ko"/>
              <a:t>할때 무슨 동작 하나?</a:t>
            </a:r>
            <a:endParaRPr/>
          </a:p>
        </p:txBody>
      </p:sp>
      <p:sp>
        <p:nvSpPr>
          <p:cNvPr id="328" name="Google Shape;328;p32"/>
          <p:cNvSpPr txBox="1"/>
          <p:nvPr>
            <p:ph idx="1" type="body"/>
          </p:nvPr>
        </p:nvSpPr>
        <p:spPr>
          <a:xfrm>
            <a:off x="311700" y="961525"/>
            <a:ext cx="8520600" cy="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코드에선 단순히 Target 의 JoinPoint 를 ‘직접 호출’ 하는 것처럼 </a:t>
            </a:r>
            <a:r>
              <a:rPr b="1" lang="ko"/>
              <a:t>작성</a:t>
            </a:r>
            <a:r>
              <a:rPr lang="ko"/>
              <a:t>하나..</a:t>
            </a:r>
            <a:endParaRPr/>
          </a:p>
        </p:txBody>
      </p:sp>
      <p:sp>
        <p:nvSpPr>
          <p:cNvPr id="329" name="Google Shape;329;p32"/>
          <p:cNvSpPr/>
          <p:nvPr/>
        </p:nvSpPr>
        <p:spPr>
          <a:xfrm>
            <a:off x="3450650" y="1352725"/>
            <a:ext cx="2350200" cy="1060200"/>
          </a:xfrm>
          <a:prstGeom prst="roundRect">
            <a:avLst>
              <a:gd fmla="val 16667" name="adj"/>
            </a:avLst>
          </a:prstGeom>
          <a:solidFill>
            <a:srgbClr val="0C343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</a:rPr>
              <a:t>Target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30" name="Google Shape;330;p32"/>
          <p:cNvSpPr/>
          <p:nvPr/>
        </p:nvSpPr>
        <p:spPr>
          <a:xfrm>
            <a:off x="3723500" y="1968875"/>
            <a:ext cx="1815156" cy="367902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</a:t>
            </a:r>
            <a:endParaRPr/>
          </a:p>
        </p:txBody>
      </p:sp>
      <p:sp>
        <p:nvSpPr>
          <p:cNvPr id="331" name="Google Shape;331;p32"/>
          <p:cNvSpPr/>
          <p:nvPr/>
        </p:nvSpPr>
        <p:spPr>
          <a:xfrm>
            <a:off x="1090050" y="1419475"/>
            <a:ext cx="2148900" cy="8583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 호출??</a:t>
            </a:r>
            <a:endParaRPr/>
          </a:p>
        </p:txBody>
      </p:sp>
      <p:sp>
        <p:nvSpPr>
          <p:cNvPr id="332" name="Google Shape;332;p32"/>
          <p:cNvSpPr/>
          <p:nvPr/>
        </p:nvSpPr>
        <p:spPr>
          <a:xfrm>
            <a:off x="3450650" y="4027475"/>
            <a:ext cx="2350200" cy="900000"/>
          </a:xfrm>
          <a:prstGeom prst="roundRect">
            <a:avLst>
              <a:gd fmla="val 16667" name="adj"/>
            </a:avLst>
          </a:prstGeom>
          <a:solidFill>
            <a:srgbClr val="0C343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</a:rPr>
              <a:t>Target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33" name="Google Shape;333;p32"/>
          <p:cNvSpPr/>
          <p:nvPr/>
        </p:nvSpPr>
        <p:spPr>
          <a:xfrm>
            <a:off x="3723500" y="4483475"/>
            <a:ext cx="1815156" cy="367902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</a:t>
            </a:r>
            <a:endParaRPr/>
          </a:p>
        </p:txBody>
      </p:sp>
      <p:sp>
        <p:nvSpPr>
          <p:cNvPr id="334" name="Google Shape;334;p32"/>
          <p:cNvSpPr/>
          <p:nvPr/>
        </p:nvSpPr>
        <p:spPr>
          <a:xfrm>
            <a:off x="216025" y="3857875"/>
            <a:ext cx="1728000" cy="858300"/>
          </a:xfrm>
          <a:prstGeom prst="notchedRightArrow">
            <a:avLst>
              <a:gd fmla="val 50000" name="adj1"/>
              <a:gd fmla="val 3058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 </a:t>
            </a:r>
            <a:r>
              <a:rPr lang="ko"/>
              <a:t>호출</a:t>
            </a:r>
            <a:endParaRPr/>
          </a:p>
        </p:txBody>
      </p:sp>
      <p:sp>
        <p:nvSpPr>
          <p:cNvPr id="335" name="Google Shape;335;p32"/>
          <p:cNvSpPr txBox="1"/>
          <p:nvPr>
            <p:ph idx="1" type="body"/>
          </p:nvPr>
        </p:nvSpPr>
        <p:spPr>
          <a:xfrm>
            <a:off x="311700" y="27903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위와 같이 </a:t>
            </a:r>
            <a:r>
              <a:rPr lang="ko"/>
              <a:t>Target 의 JoinPoint 를 호출하면,  스프링AOP 의 </a:t>
            </a:r>
            <a:r>
              <a:rPr b="1" lang="ko"/>
              <a:t>Proxy </a:t>
            </a:r>
            <a:r>
              <a:rPr lang="ko"/>
              <a:t>가 가동한다.</a:t>
            </a:r>
            <a:br>
              <a:rPr lang="ko"/>
            </a:br>
            <a:r>
              <a:rPr lang="ko"/>
              <a:t>Proxy는   </a:t>
            </a:r>
            <a:r>
              <a:rPr b="1" lang="ko"/>
              <a:t>‘삽입되어 엮어질 공통코드’</a:t>
            </a:r>
            <a:r>
              <a:rPr lang="ko"/>
              <a:t>들과  Target의 </a:t>
            </a:r>
            <a:r>
              <a:rPr b="1" lang="ko"/>
              <a:t>JoinPoint </a:t>
            </a:r>
            <a:r>
              <a:rPr lang="ko"/>
              <a:t>를 호출한다</a:t>
            </a:r>
            <a:endParaRPr/>
          </a:p>
        </p:txBody>
      </p:sp>
      <p:sp>
        <p:nvSpPr>
          <p:cNvPr id="336" name="Google Shape;336;p32"/>
          <p:cNvSpPr/>
          <p:nvPr/>
        </p:nvSpPr>
        <p:spPr>
          <a:xfrm>
            <a:off x="2329950" y="4551000"/>
            <a:ext cx="994500" cy="300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공통코드</a:t>
            </a:r>
            <a:endParaRPr/>
          </a:p>
        </p:txBody>
      </p:sp>
      <p:sp>
        <p:nvSpPr>
          <p:cNvPr id="337" name="Google Shape;337;p32"/>
          <p:cNvSpPr/>
          <p:nvPr/>
        </p:nvSpPr>
        <p:spPr>
          <a:xfrm>
            <a:off x="5987550" y="3712800"/>
            <a:ext cx="994500" cy="300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공통코드</a:t>
            </a:r>
            <a:endParaRPr/>
          </a:p>
        </p:txBody>
      </p:sp>
      <p:cxnSp>
        <p:nvCxnSpPr>
          <p:cNvPr id="338" name="Google Shape;338;p32"/>
          <p:cNvCxnSpPr>
            <a:endCxn id="336" idx="0"/>
          </p:cNvCxnSpPr>
          <p:nvPr/>
        </p:nvCxnSpPr>
        <p:spPr>
          <a:xfrm>
            <a:off x="2650200" y="4135500"/>
            <a:ext cx="177000" cy="4155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9" name="Google Shape;339;p32"/>
          <p:cNvCxnSpPr>
            <a:endCxn id="333" idx="1"/>
          </p:cNvCxnSpPr>
          <p:nvPr/>
        </p:nvCxnSpPr>
        <p:spPr>
          <a:xfrm>
            <a:off x="2984000" y="4191326"/>
            <a:ext cx="739500" cy="476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0" name="Google Shape;340;p32"/>
          <p:cNvCxnSpPr>
            <a:endCxn id="337" idx="1"/>
          </p:cNvCxnSpPr>
          <p:nvPr/>
        </p:nvCxnSpPr>
        <p:spPr>
          <a:xfrm flipH="1" rot="10800000">
            <a:off x="3018150" y="3862950"/>
            <a:ext cx="2969400" cy="954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1" name="Google Shape;341;p32"/>
          <p:cNvSpPr txBox="1"/>
          <p:nvPr/>
        </p:nvSpPr>
        <p:spPr>
          <a:xfrm>
            <a:off x="2900950" y="3643675"/>
            <a:ext cx="524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호출</a:t>
            </a:r>
            <a:endParaRPr sz="1200"/>
          </a:p>
        </p:txBody>
      </p:sp>
      <p:sp>
        <p:nvSpPr>
          <p:cNvPr id="342" name="Google Shape;342;p32"/>
          <p:cNvSpPr txBox="1"/>
          <p:nvPr/>
        </p:nvSpPr>
        <p:spPr>
          <a:xfrm>
            <a:off x="2824750" y="3948475"/>
            <a:ext cx="524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호출</a:t>
            </a:r>
            <a:endParaRPr sz="1200"/>
          </a:p>
        </p:txBody>
      </p:sp>
      <p:sp>
        <p:nvSpPr>
          <p:cNvPr id="343" name="Google Shape;343;p32"/>
          <p:cNvSpPr txBox="1"/>
          <p:nvPr/>
        </p:nvSpPr>
        <p:spPr>
          <a:xfrm>
            <a:off x="2291350" y="4100875"/>
            <a:ext cx="524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호출</a:t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3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용어: </a:t>
            </a:r>
            <a:r>
              <a:rPr lang="ko"/>
              <a:t>Advice,    Weaving </a:t>
            </a:r>
            <a:endParaRPr/>
          </a:p>
        </p:txBody>
      </p:sp>
      <p:sp>
        <p:nvSpPr>
          <p:cNvPr id="349" name="Google Shape;349;p33"/>
          <p:cNvSpPr txBox="1"/>
          <p:nvPr>
            <p:ph idx="1" type="body"/>
          </p:nvPr>
        </p:nvSpPr>
        <p:spPr>
          <a:xfrm>
            <a:off x="311700" y="809125"/>
            <a:ext cx="85206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이때 삽입되어 엮어지는 코드를 </a:t>
            </a:r>
            <a:r>
              <a:rPr b="1" lang="ko">
                <a:solidFill>
                  <a:srgbClr val="0000FF"/>
                </a:solidFill>
              </a:rPr>
              <a:t>Advice</a:t>
            </a:r>
            <a:r>
              <a:rPr lang="ko">
                <a:solidFill>
                  <a:srgbClr val="0000FF"/>
                </a:solidFill>
              </a:rPr>
              <a:t> </a:t>
            </a:r>
            <a:r>
              <a:rPr lang="ko"/>
              <a:t>라 합니다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핵심코드 와 분리된 공통코드, 관심코드  가 바로 </a:t>
            </a:r>
            <a:r>
              <a:rPr b="1" lang="ko"/>
              <a:t>Advice</a:t>
            </a:r>
            <a:r>
              <a:rPr lang="ko"/>
              <a:t> 입니다</a:t>
            </a:r>
            <a:br>
              <a:rPr lang="ko"/>
            </a:br>
            <a:r>
              <a:rPr lang="ko"/>
              <a:t>(일반적으로) 스프링 AOP 에선</a:t>
            </a:r>
            <a:r>
              <a:rPr b="1" lang="ko"/>
              <a:t> Advice</a:t>
            </a:r>
            <a:r>
              <a:rPr lang="ko"/>
              <a:t> 도 하나의 메소드 입니다</a:t>
            </a:r>
            <a:endParaRPr/>
          </a:p>
        </p:txBody>
      </p:sp>
      <p:sp>
        <p:nvSpPr>
          <p:cNvPr id="350" name="Google Shape;350;p33"/>
          <p:cNvSpPr/>
          <p:nvPr/>
        </p:nvSpPr>
        <p:spPr>
          <a:xfrm>
            <a:off x="3163350" y="2292275"/>
            <a:ext cx="5078400" cy="1336800"/>
          </a:xfrm>
          <a:prstGeom prst="roundRect">
            <a:avLst>
              <a:gd fmla="val 7526" name="adj"/>
            </a:avLst>
          </a:prstGeom>
          <a:noFill/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351C75"/>
                </a:solidFill>
              </a:rPr>
              <a:t>Proxy</a:t>
            </a:r>
            <a:endParaRPr sz="2400">
              <a:solidFill>
                <a:srgbClr val="351C75"/>
              </a:solidFill>
            </a:endParaRPr>
          </a:p>
        </p:txBody>
      </p:sp>
      <p:sp>
        <p:nvSpPr>
          <p:cNvPr id="351" name="Google Shape;351;p33"/>
          <p:cNvSpPr/>
          <p:nvPr/>
        </p:nvSpPr>
        <p:spPr>
          <a:xfrm>
            <a:off x="4593650" y="2655875"/>
            <a:ext cx="2350200" cy="900000"/>
          </a:xfrm>
          <a:prstGeom prst="roundRect">
            <a:avLst>
              <a:gd fmla="val 16667" name="adj"/>
            </a:avLst>
          </a:prstGeom>
          <a:solidFill>
            <a:srgbClr val="0C343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</a:rPr>
              <a:t>Target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52" name="Google Shape;352;p33"/>
          <p:cNvSpPr/>
          <p:nvPr/>
        </p:nvSpPr>
        <p:spPr>
          <a:xfrm>
            <a:off x="4866500" y="3111875"/>
            <a:ext cx="1815156" cy="367902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</a:t>
            </a:r>
            <a:endParaRPr/>
          </a:p>
        </p:txBody>
      </p:sp>
      <p:sp>
        <p:nvSpPr>
          <p:cNvPr id="353" name="Google Shape;353;p33"/>
          <p:cNvSpPr/>
          <p:nvPr/>
        </p:nvSpPr>
        <p:spPr>
          <a:xfrm>
            <a:off x="3472950" y="3179400"/>
            <a:ext cx="994500" cy="300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Advice</a:t>
            </a:r>
            <a:endParaRPr b="1"/>
          </a:p>
        </p:txBody>
      </p:sp>
      <p:sp>
        <p:nvSpPr>
          <p:cNvPr id="354" name="Google Shape;354;p33"/>
          <p:cNvSpPr/>
          <p:nvPr/>
        </p:nvSpPr>
        <p:spPr>
          <a:xfrm>
            <a:off x="7130550" y="2341200"/>
            <a:ext cx="994500" cy="300300"/>
          </a:xfrm>
          <a:prstGeom prst="rect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ko"/>
              <a:t>Advice</a:t>
            </a:r>
            <a:endParaRPr b="1"/>
          </a:p>
        </p:txBody>
      </p:sp>
      <p:cxnSp>
        <p:nvCxnSpPr>
          <p:cNvPr id="355" name="Google Shape;355;p33"/>
          <p:cNvCxnSpPr>
            <a:endCxn id="353" idx="0"/>
          </p:cNvCxnSpPr>
          <p:nvPr/>
        </p:nvCxnSpPr>
        <p:spPr>
          <a:xfrm>
            <a:off x="3793200" y="2763900"/>
            <a:ext cx="177000" cy="4155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6" name="Google Shape;356;p33"/>
          <p:cNvCxnSpPr>
            <a:endCxn id="352" idx="1"/>
          </p:cNvCxnSpPr>
          <p:nvPr/>
        </p:nvCxnSpPr>
        <p:spPr>
          <a:xfrm>
            <a:off x="4127000" y="2819726"/>
            <a:ext cx="739500" cy="476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7" name="Google Shape;357;p33"/>
          <p:cNvCxnSpPr>
            <a:endCxn id="354" idx="1"/>
          </p:cNvCxnSpPr>
          <p:nvPr/>
        </p:nvCxnSpPr>
        <p:spPr>
          <a:xfrm flipH="1" rot="10800000">
            <a:off x="4161150" y="2491350"/>
            <a:ext cx="2969400" cy="954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8" name="Google Shape;358;p33"/>
          <p:cNvSpPr txBox="1"/>
          <p:nvPr/>
        </p:nvSpPr>
        <p:spPr>
          <a:xfrm>
            <a:off x="4043950" y="2272075"/>
            <a:ext cx="524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호출</a:t>
            </a:r>
            <a:endParaRPr sz="1200"/>
          </a:p>
        </p:txBody>
      </p:sp>
      <p:sp>
        <p:nvSpPr>
          <p:cNvPr id="359" name="Google Shape;359;p33"/>
          <p:cNvSpPr txBox="1"/>
          <p:nvPr/>
        </p:nvSpPr>
        <p:spPr>
          <a:xfrm>
            <a:off x="3967750" y="2576875"/>
            <a:ext cx="524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호출</a:t>
            </a:r>
            <a:endParaRPr sz="1200"/>
          </a:p>
        </p:txBody>
      </p:sp>
      <p:sp>
        <p:nvSpPr>
          <p:cNvPr id="360" name="Google Shape;360;p33"/>
          <p:cNvSpPr txBox="1"/>
          <p:nvPr/>
        </p:nvSpPr>
        <p:spPr>
          <a:xfrm>
            <a:off x="3434350" y="2729275"/>
            <a:ext cx="524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/>
              <a:t>호출</a:t>
            </a:r>
            <a:endParaRPr sz="1200"/>
          </a:p>
        </p:txBody>
      </p:sp>
      <p:sp>
        <p:nvSpPr>
          <p:cNvPr id="361" name="Google Shape;361;p33"/>
          <p:cNvSpPr/>
          <p:nvPr/>
        </p:nvSpPr>
        <p:spPr>
          <a:xfrm>
            <a:off x="1054225" y="2638675"/>
            <a:ext cx="1728000" cy="858300"/>
          </a:xfrm>
          <a:prstGeom prst="notchedRightArrow">
            <a:avLst>
              <a:gd fmla="val 50000" name="adj1"/>
              <a:gd fmla="val 3058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JoinPoint 호출</a:t>
            </a:r>
            <a:endParaRPr/>
          </a:p>
        </p:txBody>
      </p:sp>
      <p:sp>
        <p:nvSpPr>
          <p:cNvPr id="362" name="Google Shape;362;p33"/>
          <p:cNvSpPr txBox="1"/>
          <p:nvPr/>
        </p:nvSpPr>
        <p:spPr>
          <a:xfrm>
            <a:off x="165300" y="3705725"/>
            <a:ext cx="8632800" cy="13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JoinPoint 호출에 대해서</a:t>
            </a:r>
            <a:b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Proxy 가  </a:t>
            </a:r>
            <a:r>
              <a:rPr b="1"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Advice</a:t>
            </a:r>
            <a: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를 지정위치에 삽입/엮게 되어 호출하게 되는데 이러한 동작을 </a:t>
            </a:r>
            <a:r>
              <a:rPr b="1" lang="ko" sz="1800">
                <a:solidFill>
                  <a:srgbClr val="0000FF"/>
                </a:solidFill>
                <a:latin typeface="Open Sans"/>
                <a:ea typeface="Open Sans"/>
                <a:cs typeface="Open Sans"/>
                <a:sym typeface="Open Sans"/>
              </a:rPr>
              <a:t>Weaving</a:t>
            </a:r>
            <a: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한다 합니다.   </a:t>
            </a:r>
            <a:b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ko"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Advice 는  weaving 되는 위치에 따라 다음과 같이 구분됩니다.</a:t>
            </a: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4"/>
          <p:cNvSpPr txBox="1"/>
          <p:nvPr>
            <p:ph type="title"/>
          </p:nvPr>
        </p:nvSpPr>
        <p:spPr>
          <a:xfrm>
            <a:off x="311700" y="64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Advice :  weaving 위치에 따른 분류  </a:t>
            </a:r>
            <a:endParaRPr/>
          </a:p>
        </p:txBody>
      </p:sp>
      <p:graphicFrame>
        <p:nvGraphicFramePr>
          <p:cNvPr id="368" name="Google Shape;368;p34"/>
          <p:cNvGraphicFramePr/>
          <p:nvPr/>
        </p:nvGraphicFramePr>
        <p:xfrm>
          <a:off x="228600" y="886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{7E84A637-AC9B-4164-8F24-825A3CEA1E80}</a:tableStyleId>
              </a:tblPr>
              <a:tblGrid>
                <a:gridCol w="2190600"/>
                <a:gridCol w="6496100"/>
              </a:tblGrid>
              <a:tr h="244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구분 / </a:t>
                      </a:r>
                      <a:r>
                        <a:rPr lang="ko">
                          <a:solidFill>
                            <a:srgbClr val="0000FF"/>
                          </a:solidFill>
                        </a:rPr>
                        <a:t>@어노테이션</a:t>
                      </a:r>
                      <a:endParaRPr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Advice 가 </a:t>
                      </a:r>
                      <a:r>
                        <a:rPr b="1" lang="ko"/>
                        <a:t>weaving </a:t>
                      </a:r>
                      <a:r>
                        <a:rPr lang="ko"/>
                        <a:t>되는 시점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D9D9D9"/>
                    </a:solidFill>
                  </a:tcPr>
                </a:tc>
              </a:tr>
              <a:tr h="62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Before</a:t>
                      </a:r>
                      <a:r>
                        <a:rPr lang="ko"/>
                        <a:t> Advice</a:t>
                      </a:r>
                      <a:br>
                        <a:rPr lang="ko"/>
                      </a:br>
                      <a:r>
                        <a:rPr lang="ko" sz="1200">
                          <a:solidFill>
                            <a:srgbClr val="0000FF"/>
                          </a:solidFill>
                        </a:rPr>
                        <a:t>@Before()</a:t>
                      </a:r>
                      <a:endParaRPr sz="12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Target 의 JoinPoint 를 </a:t>
                      </a:r>
                      <a:r>
                        <a:rPr b="1" lang="ko">
                          <a:solidFill>
                            <a:srgbClr val="FF00FF"/>
                          </a:solidFill>
                        </a:rPr>
                        <a:t>호출하기 전</a:t>
                      </a:r>
                      <a:r>
                        <a:rPr lang="ko"/>
                        <a:t>에 Advice 실행</a:t>
                      </a:r>
                      <a:br>
                        <a:rPr lang="ko"/>
                      </a:br>
                      <a:r>
                        <a:rPr lang="ko" sz="1200">
                          <a:solidFill>
                            <a:srgbClr val="666666"/>
                          </a:solidFill>
                        </a:rPr>
                        <a:t>(코드 실행에는 관여 못함)</a:t>
                      </a:r>
                      <a:endParaRPr sz="1200">
                        <a:solidFill>
                          <a:srgbClr val="66666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62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After Returning</a:t>
                      </a:r>
                      <a:r>
                        <a:rPr lang="ko"/>
                        <a:t> Advice</a:t>
                      </a:r>
                      <a:br>
                        <a:rPr lang="ko"/>
                      </a:br>
                      <a:r>
                        <a:rPr lang="ko" sz="1200">
                          <a:solidFill>
                            <a:srgbClr val="0000FF"/>
                          </a:solidFill>
                        </a:rPr>
                        <a:t>@AfterReturning()</a:t>
                      </a:r>
                      <a:endParaRPr sz="12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ko"/>
                        <a:t>JoinPoint 실행이 </a:t>
                      </a:r>
                      <a:r>
                        <a:rPr b="1" lang="ko">
                          <a:solidFill>
                            <a:srgbClr val="FF00FF"/>
                          </a:solidFill>
                        </a:rPr>
                        <a:t>‘예외’ 없이 정상적으로 종료된 이후</a:t>
                      </a:r>
                      <a:r>
                        <a:rPr lang="ko"/>
                        <a:t> Advice 실행</a:t>
                      </a:r>
                      <a:br>
                        <a:rPr lang="ko"/>
                      </a:br>
                      <a:endParaRPr/>
                    </a:p>
                  </a:txBody>
                  <a:tcPr marT="91425" marB="91425" marR="91425" marL="91425"/>
                </a:tc>
              </a:tr>
              <a:tr h="62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After Throwing</a:t>
                      </a:r>
                      <a:r>
                        <a:rPr lang="ko"/>
                        <a:t> Advice</a:t>
                      </a:r>
                      <a:br>
                        <a:rPr lang="ko"/>
                      </a:br>
                      <a:r>
                        <a:rPr lang="ko" sz="1200">
                          <a:solidFill>
                            <a:srgbClr val="0000FF"/>
                          </a:solidFill>
                        </a:rPr>
                        <a:t>@AfterThrowing()</a:t>
                      </a:r>
                      <a:endParaRPr sz="1200">
                        <a:solidFill>
                          <a:srgbClr val="0000FF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JoinPoint 실행도중 </a:t>
                      </a:r>
                      <a:r>
                        <a:rPr lang="ko">
                          <a:solidFill>
                            <a:srgbClr val="FF00FF"/>
                          </a:solidFill>
                        </a:rPr>
                        <a:t>‘</a:t>
                      </a:r>
                      <a:r>
                        <a:rPr b="1" lang="ko">
                          <a:solidFill>
                            <a:srgbClr val="FF00FF"/>
                          </a:solidFill>
                        </a:rPr>
                        <a:t>예외’ 발생한 이후</a:t>
                      </a:r>
                      <a:r>
                        <a:rPr lang="ko"/>
                        <a:t> Advice 실행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2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After</a:t>
                      </a:r>
                      <a:r>
                        <a:rPr lang="ko"/>
                        <a:t> Advice</a:t>
                      </a:r>
                      <a:br>
                        <a:rPr lang="ko"/>
                      </a:br>
                      <a:r>
                        <a:rPr lang="ko" sz="1200">
                          <a:solidFill>
                            <a:srgbClr val="0000FF"/>
                          </a:solidFill>
                        </a:rPr>
                        <a:t>@After()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">
                          <a:solidFill>
                            <a:srgbClr val="FF00FF"/>
                          </a:solidFill>
                        </a:rPr>
                        <a:t>‘예외’ 가 발생했든 안했든 관계없이 </a:t>
                      </a:r>
                      <a:r>
                        <a:rPr lang="ko"/>
                        <a:t> JoinPoint 종료후 Advice 실행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2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ko"/>
                        <a:t>Around</a:t>
                      </a:r>
                      <a:r>
                        <a:rPr lang="ko"/>
                        <a:t> Advice</a:t>
                      </a:r>
                      <a:br>
                        <a:rPr lang="ko"/>
                      </a:br>
                      <a:r>
                        <a:rPr lang="ko" sz="1200">
                          <a:solidFill>
                            <a:srgbClr val="0000FF"/>
                          </a:solidFill>
                        </a:rPr>
                        <a:t>@Around()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JoinPoint 를 </a:t>
                      </a:r>
                      <a:r>
                        <a:rPr b="1" lang="ko">
                          <a:solidFill>
                            <a:srgbClr val="FF00FF"/>
                          </a:solidFill>
                        </a:rPr>
                        <a:t>원하는 시점에서 임의 호출할수 있도록 감싸는 형태</a:t>
                      </a:r>
                      <a:r>
                        <a:rPr lang="ko"/>
                        <a:t>의 Advice</a:t>
                      </a:r>
                      <a:br>
                        <a:rPr lang="ko"/>
                      </a:br>
                      <a:r>
                        <a:rPr lang="ko"/>
                        <a:t>JoinPoint 호출 전, 후, 혹은 예외 처리 시점 등에 공통코드 삽입 가능. (</a:t>
                      </a:r>
                      <a:r>
                        <a:rPr lang="ko">
                          <a:solidFill>
                            <a:srgbClr val="FF0000"/>
                          </a:solidFill>
                        </a:rPr>
                        <a:t>초강력!</a:t>
                      </a:r>
                      <a:r>
                        <a:rPr lang="ko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5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용어: Pointcut,    </a:t>
            </a:r>
            <a:r>
              <a:rPr lang="ko" sz="2400"/>
              <a:t>Advisor</a:t>
            </a:r>
            <a:r>
              <a:rPr lang="ko"/>
              <a:t>  </a:t>
            </a:r>
            <a:endParaRPr/>
          </a:p>
        </p:txBody>
      </p:sp>
      <p:sp>
        <p:nvSpPr>
          <p:cNvPr id="374" name="Google Shape;374;p35"/>
          <p:cNvSpPr txBox="1"/>
          <p:nvPr>
            <p:ph idx="1" type="body"/>
          </p:nvPr>
        </p:nvSpPr>
        <p:spPr>
          <a:xfrm>
            <a:off x="311700" y="9615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>
                <a:solidFill>
                  <a:srgbClr val="0000FF"/>
                </a:solidFill>
              </a:rPr>
              <a:t>Pointcut</a:t>
            </a:r>
            <a:r>
              <a:rPr lang="ko"/>
              <a:t> 은 ‘</a:t>
            </a:r>
            <a:r>
              <a:rPr b="1" lang="ko"/>
              <a:t>Advice’ </a:t>
            </a:r>
            <a:r>
              <a:rPr lang="ko"/>
              <a:t>를 ‘</a:t>
            </a:r>
            <a:r>
              <a:rPr b="1" lang="ko"/>
              <a:t>어떠한 JoinPoint’ </a:t>
            </a:r>
            <a:r>
              <a:rPr lang="ko"/>
              <a:t>에</a:t>
            </a:r>
            <a:r>
              <a:rPr b="1" lang="ko"/>
              <a:t> </a:t>
            </a:r>
            <a:r>
              <a:rPr lang="ko"/>
              <a:t>결합할지</a:t>
            </a:r>
            <a:r>
              <a:rPr lang="ko"/>
              <a:t> </a:t>
            </a:r>
            <a:r>
              <a:rPr b="1" lang="ko">
                <a:solidFill>
                  <a:srgbClr val="FF00FF"/>
                </a:solidFill>
              </a:rPr>
              <a:t>설정</a:t>
            </a:r>
            <a:r>
              <a:rPr lang="ko"/>
              <a:t>한것.</a:t>
            </a:r>
            <a:br>
              <a:rPr lang="ko"/>
            </a:br>
            <a:endParaRPr/>
          </a:p>
        </p:txBody>
      </p:sp>
      <p:pic>
        <p:nvPicPr>
          <p:cNvPr id="375" name="Google Shape;375;p35"/>
          <p:cNvPicPr preferRelativeResize="0"/>
          <p:nvPr/>
        </p:nvPicPr>
        <p:blipFill rotWithShape="1">
          <a:blip r:embed="rId3">
            <a:alphaModFix/>
          </a:blip>
          <a:srcRect b="10063" l="0" r="0" t="0"/>
          <a:stretch/>
        </p:blipFill>
        <p:spPr>
          <a:xfrm>
            <a:off x="1814513" y="1489099"/>
            <a:ext cx="5514975" cy="322955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35"/>
          <p:cNvSpPr/>
          <p:nvPr/>
        </p:nvSpPr>
        <p:spPr>
          <a:xfrm>
            <a:off x="3113900" y="2121275"/>
            <a:ext cx="348948" cy="136404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1</a:t>
            </a:r>
            <a:endParaRPr b="1" sz="1000"/>
          </a:p>
        </p:txBody>
      </p:sp>
      <p:sp>
        <p:nvSpPr>
          <p:cNvPr id="377" name="Google Shape;377;p35"/>
          <p:cNvSpPr/>
          <p:nvPr/>
        </p:nvSpPr>
        <p:spPr>
          <a:xfrm>
            <a:off x="3113900" y="2349875"/>
            <a:ext cx="348948" cy="136404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2</a:t>
            </a:r>
            <a:endParaRPr b="1" sz="1000"/>
          </a:p>
        </p:txBody>
      </p:sp>
      <p:sp>
        <p:nvSpPr>
          <p:cNvPr id="378" name="Google Shape;378;p35"/>
          <p:cNvSpPr/>
          <p:nvPr/>
        </p:nvSpPr>
        <p:spPr>
          <a:xfrm>
            <a:off x="3113900" y="2807075"/>
            <a:ext cx="348948" cy="136404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3</a:t>
            </a:r>
            <a:endParaRPr b="1" sz="1000"/>
          </a:p>
        </p:txBody>
      </p:sp>
      <p:sp>
        <p:nvSpPr>
          <p:cNvPr id="379" name="Google Shape;379;p35"/>
          <p:cNvSpPr/>
          <p:nvPr/>
        </p:nvSpPr>
        <p:spPr>
          <a:xfrm>
            <a:off x="3113900" y="3035675"/>
            <a:ext cx="348948" cy="136404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4</a:t>
            </a:r>
            <a:endParaRPr b="1" sz="1000"/>
          </a:p>
        </p:txBody>
      </p:sp>
      <p:sp>
        <p:nvSpPr>
          <p:cNvPr id="380" name="Google Shape;380;p35"/>
          <p:cNvSpPr/>
          <p:nvPr/>
        </p:nvSpPr>
        <p:spPr>
          <a:xfrm>
            <a:off x="3113900" y="3492875"/>
            <a:ext cx="348948" cy="136404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5</a:t>
            </a:r>
            <a:endParaRPr b="1" sz="1000"/>
          </a:p>
        </p:txBody>
      </p:sp>
      <p:sp>
        <p:nvSpPr>
          <p:cNvPr id="381" name="Google Shape;381;p35"/>
          <p:cNvSpPr/>
          <p:nvPr/>
        </p:nvSpPr>
        <p:spPr>
          <a:xfrm>
            <a:off x="3113900" y="3721475"/>
            <a:ext cx="348948" cy="136404"/>
          </a:xfrm>
          <a:prstGeom prst="flowChartTerminator">
            <a:avLst/>
          </a:prstGeom>
          <a:solidFill>
            <a:srgbClr val="F9CB9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/>
              <a:t>6</a:t>
            </a:r>
            <a:endParaRPr b="1" sz="1000"/>
          </a:p>
        </p:txBody>
      </p:sp>
      <p:sp>
        <p:nvSpPr>
          <p:cNvPr id="382" name="Google Shape;382;p35"/>
          <p:cNvSpPr/>
          <p:nvPr/>
        </p:nvSpPr>
        <p:spPr>
          <a:xfrm>
            <a:off x="6594125" y="1369525"/>
            <a:ext cx="2196600" cy="828000"/>
          </a:xfrm>
          <a:prstGeom prst="wedgeRectCallout">
            <a:avLst>
              <a:gd fmla="val -70445" name="adj1"/>
              <a:gd fmla="val 77629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Pointcut A</a:t>
            </a:r>
            <a:r>
              <a:rPr lang="ko"/>
              <a:t> 는</a:t>
            </a:r>
            <a:br>
              <a:rPr lang="ko"/>
            </a:br>
            <a:r>
              <a:rPr b="1" lang="ko"/>
              <a:t>Advice X</a:t>
            </a:r>
            <a:r>
              <a:rPr lang="ko"/>
              <a:t>  가  </a:t>
            </a:r>
            <a:br>
              <a:rPr lang="ko"/>
            </a:br>
            <a:r>
              <a:rPr b="1" lang="ko"/>
              <a:t>JoinPoint</a:t>
            </a:r>
            <a:r>
              <a:rPr lang="ko"/>
              <a:t> 1, 2, 5 에 적용되도록 설정</a:t>
            </a:r>
            <a:endParaRPr/>
          </a:p>
        </p:txBody>
      </p:sp>
      <p:sp>
        <p:nvSpPr>
          <p:cNvPr id="383" name="Google Shape;383;p35"/>
          <p:cNvSpPr/>
          <p:nvPr/>
        </p:nvSpPr>
        <p:spPr>
          <a:xfrm>
            <a:off x="4546550" y="4149825"/>
            <a:ext cx="2196600" cy="828000"/>
          </a:xfrm>
          <a:prstGeom prst="wedgeRectCallout">
            <a:avLst>
              <a:gd fmla="val -4524" name="adj1"/>
              <a:gd fmla="val -85474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하나의 Advice 에</a:t>
            </a:r>
            <a:br>
              <a:rPr lang="ko"/>
            </a:br>
            <a:r>
              <a:rPr lang="ko"/>
              <a:t>복수개의 Pointcut 적용 가능</a:t>
            </a:r>
            <a:endParaRPr/>
          </a:p>
        </p:txBody>
      </p:sp>
      <p:sp>
        <p:nvSpPr>
          <p:cNvPr id="384" name="Google Shape;384;p35"/>
          <p:cNvSpPr/>
          <p:nvPr/>
        </p:nvSpPr>
        <p:spPr>
          <a:xfrm>
            <a:off x="7057875" y="3535925"/>
            <a:ext cx="1996200" cy="828000"/>
          </a:xfrm>
          <a:prstGeom prst="wedgeRectCallout">
            <a:avLst>
              <a:gd fmla="val -52730" name="adj1"/>
              <a:gd fmla="val -104303" name="adj2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Advice + Pointcut 설정을 </a:t>
            </a:r>
            <a:r>
              <a:rPr b="1" lang="ko"/>
              <a:t>Advisor</a:t>
            </a:r>
            <a:r>
              <a:rPr lang="ko"/>
              <a:t> 라고 한다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용어: </a:t>
            </a:r>
            <a:r>
              <a:rPr lang="ko"/>
              <a:t>Aspect </a:t>
            </a:r>
            <a:endParaRPr/>
          </a:p>
        </p:txBody>
      </p:sp>
      <p:sp>
        <p:nvSpPr>
          <p:cNvPr id="390" name="Google Shape;390;p3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여러 객체에 공통으로 적용되는 기능들을 모아놓은 것을 </a:t>
            </a:r>
            <a:r>
              <a:rPr b="1" lang="ko">
                <a:solidFill>
                  <a:srgbClr val="0000FF"/>
                </a:solidFill>
              </a:rPr>
              <a:t>Aspect</a:t>
            </a:r>
            <a:endParaRPr b="1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스프링AOP 에서 Aspect 는 결국 </a:t>
            </a:r>
            <a:r>
              <a:rPr b="1" lang="ko"/>
              <a:t>Advisor</a:t>
            </a:r>
            <a:r>
              <a:rPr lang="ko"/>
              <a:t> 들로 구성된 </a:t>
            </a:r>
            <a:r>
              <a:rPr b="1" lang="ko"/>
              <a:t>클래스</a:t>
            </a:r>
            <a:r>
              <a:rPr lang="ko"/>
              <a:t> 다.</a:t>
            </a:r>
            <a:br>
              <a:rPr lang="ko"/>
            </a:br>
            <a:r>
              <a:rPr b="1" lang="ko"/>
              <a:t>Advisor </a:t>
            </a:r>
            <a:r>
              <a:rPr lang="ko"/>
              <a:t>: Advice(메소드) + PointCut(적용 JoinPoint 설정)   </a:t>
            </a:r>
            <a:br>
              <a:rPr lang="ko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ko"/>
              <a:t>가령 ‘로그인’ 이라는 동작은 공통관점 으로서</a:t>
            </a:r>
            <a:br>
              <a:rPr lang="ko"/>
            </a:br>
            <a:r>
              <a:rPr lang="ko"/>
              <a:t>그 안에는 다양한 동작을 수행하는 Advice 들이 있을것이다.</a:t>
            </a:r>
            <a:br>
              <a:rPr lang="ko"/>
            </a:br>
            <a:r>
              <a:rPr lang="ko"/>
              <a:t>이러한 것들을 모아놓은 것이다.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7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AOP 용어 다시 정리</a:t>
            </a:r>
            <a:endParaRPr/>
          </a:p>
        </p:txBody>
      </p:sp>
      <p:graphicFrame>
        <p:nvGraphicFramePr>
          <p:cNvPr id="396" name="Google Shape;396;p37"/>
          <p:cNvGraphicFramePr/>
          <p:nvPr/>
        </p:nvGraphicFramePr>
        <p:xfrm>
          <a:off x="196300" y="781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{7E84A637-AC9B-4164-8F24-825A3CEA1E80}</a:tableStyleId>
              </a:tblPr>
              <a:tblGrid>
                <a:gridCol w="1027150"/>
                <a:gridCol w="5723700"/>
                <a:gridCol w="1935875"/>
              </a:tblGrid>
              <a:tr h="370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Target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공통코드 / 관심코드 와 분리된,  핵심 코드 를 가지고 있는 객체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클래스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13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Proxy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Target 을 감싸고 있으며, Target호출코드가 수행될때면, Target 을 호출하기 [전, 후, </a:t>
                      </a:r>
                      <a:r>
                        <a:rPr lang="ko" sz="1200"/>
                        <a:t>혹은</a:t>
                      </a:r>
                      <a:r>
                        <a:rPr lang="ko"/>
                        <a:t> 중간] 에 Advice 를 weaving 하여 실행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객체 </a:t>
                      </a:r>
                      <a:br>
                        <a:rPr lang="ko"/>
                      </a:br>
                      <a:r>
                        <a:rPr lang="ko" sz="1000"/>
                        <a:t>(수동생성, 혹은 Auto-proxy 자동생성)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282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JoinPoint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Target 객체가 가진 메소드. Proxy 가 Advice 를 weaving 주는 대상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메소드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09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Advice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삽입되어 엮어지는 코드.  즉, 공통코드/관심코드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메소드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13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Weaving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Proxy 가  PointCut 설정에 따라  JoinPoint 가 호출될때마다 Advice 를 엮어서 실행해주는 동작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Proxy 의 동작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13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Pointcut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Advice 가 어느 JoinPoint(들) 에 적용될지 설정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설정 </a:t>
                      </a:r>
                      <a:br>
                        <a:rPr lang="ko"/>
                      </a:br>
                      <a:r>
                        <a:rPr lang="ko" sz="1000"/>
                        <a:t>@어노테이션 혹은 XML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513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Advisor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Advice + Pointcut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메소드 + </a:t>
                      </a:r>
                      <a:r>
                        <a:rPr lang="ko" sz="1000"/>
                        <a:t>@어노테이션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513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/>
                        <a:t>Aspect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공통관점 사항들의 집합, 즉 Advisor 들을 모아놓은 객체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/>
                        <a:t>클래스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97" name="Google Shape;397;p37"/>
          <p:cNvSpPr/>
          <p:nvPr/>
        </p:nvSpPr>
        <p:spPr>
          <a:xfrm>
            <a:off x="6764925" y="135275"/>
            <a:ext cx="2118000" cy="707400"/>
          </a:xfrm>
          <a:prstGeom prst="downArrowCallout">
            <a:avLst>
              <a:gd fmla="val 23975" name="adj1"/>
              <a:gd fmla="val 18726" name="adj2"/>
              <a:gd fmla="val 25000" name="adj3"/>
              <a:gd fmla="val 71268" name="adj4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스프링AOP 에서 실체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AOP 용어 .. 어렵죠.</a:t>
            </a:r>
            <a:endParaRPr/>
          </a:p>
        </p:txBody>
      </p:sp>
      <p:sp>
        <p:nvSpPr>
          <p:cNvPr id="403" name="Google Shape;403;p3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많기도 하고,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글자와 그림만 봐서는 한번에 이해 되지 않습니다.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코드들을 작성하고 동작들에 대해 이해하면서 보도록 합시다.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9"/>
          <p:cNvSpPr txBox="1"/>
          <p:nvPr>
            <p:ph type="title"/>
          </p:nvPr>
        </p:nvSpPr>
        <p:spPr>
          <a:xfrm>
            <a:off x="235500" y="140225"/>
            <a:ext cx="2555100" cy="19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스프링</a:t>
            </a:r>
            <a:br>
              <a:rPr lang="ko"/>
            </a:br>
            <a:r>
              <a:rPr lang="ko"/>
              <a:t>프레임워크</a:t>
            </a:r>
            <a:br>
              <a:rPr lang="ko"/>
            </a:br>
            <a:r>
              <a:rPr lang="ko"/>
              <a:t>구조</a:t>
            </a:r>
            <a:endParaRPr/>
          </a:p>
        </p:txBody>
      </p:sp>
      <p:sp>
        <p:nvSpPr>
          <p:cNvPr id="409" name="Google Shape;409;p39"/>
          <p:cNvSpPr txBox="1"/>
          <p:nvPr>
            <p:ph idx="1" type="body"/>
          </p:nvPr>
        </p:nvSpPr>
        <p:spPr>
          <a:xfrm>
            <a:off x="311700" y="1932550"/>
            <a:ext cx="2555100" cy="25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AOP 는 스프링프레임워크를</a:t>
            </a:r>
            <a:br>
              <a:rPr lang="ko"/>
            </a:br>
            <a:r>
              <a:rPr lang="ko"/>
              <a:t>특징짓는 중요한</a:t>
            </a:r>
            <a:br>
              <a:rPr lang="ko"/>
            </a:br>
            <a:r>
              <a:rPr lang="ko"/>
              <a:t>대표모듈입니다.</a:t>
            </a:r>
            <a:br>
              <a:rPr lang="ko"/>
            </a:br>
            <a:r>
              <a:rPr lang="ko"/>
              <a:t>AOP 의 동작을 이해하면, ‘프레임워크’란 것에 대한 이해도 좀더 깊어질 겁니다.</a:t>
            </a:r>
            <a:endParaRPr/>
          </a:p>
        </p:txBody>
      </p:sp>
      <p:pic>
        <p:nvPicPr>
          <p:cNvPr id="410" name="Google Shape;41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9975" y="219925"/>
            <a:ext cx="5863825" cy="461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311700" y="2926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그래서 ‘객체지향 프로그래밍’은</a:t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403450" y="2480750"/>
            <a:ext cx="1560900" cy="1816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계좌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ko"/>
            </a:br>
            <a:r>
              <a:rPr lang="ko">
                <a:solidFill>
                  <a:srgbClr val="666666"/>
                </a:solidFill>
              </a:rPr>
              <a:t>계좌생성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</a:rPr>
              <a:t>계좌조회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</a:rPr>
              <a:t>계좌변경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</a:rPr>
              <a:t>..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..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2118725" y="2480750"/>
            <a:ext cx="1560900" cy="1816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이자</a:t>
            </a:r>
            <a:br>
              <a:rPr lang="ko" sz="2400"/>
            </a:br>
            <a:br>
              <a:rPr lang="ko"/>
            </a:br>
            <a:r>
              <a:rPr lang="ko">
                <a:solidFill>
                  <a:srgbClr val="666666"/>
                </a:solidFill>
              </a:rPr>
              <a:t>이자부여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이자조회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이자율 조정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..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..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.</a:t>
            </a:r>
            <a:endParaRPr sz="2400"/>
          </a:p>
        </p:txBody>
      </p:sp>
      <p:sp>
        <p:nvSpPr>
          <p:cNvPr id="85" name="Google Shape;85;p15"/>
          <p:cNvSpPr/>
          <p:nvPr/>
        </p:nvSpPr>
        <p:spPr>
          <a:xfrm>
            <a:off x="3834025" y="2480750"/>
            <a:ext cx="1560900" cy="1816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대출</a:t>
            </a:r>
            <a:br>
              <a:rPr lang="ko" sz="2400"/>
            </a:br>
            <a:br>
              <a:rPr lang="ko"/>
            </a:br>
            <a:r>
              <a:rPr lang="ko">
                <a:solidFill>
                  <a:srgbClr val="666666"/>
                </a:solidFill>
              </a:rPr>
              <a:t>대출계설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상환실행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..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</a:rPr>
              <a:t>..</a:t>
            </a:r>
            <a:endParaRPr sz="2400">
              <a:solidFill>
                <a:srgbClr val="666666"/>
              </a:solidFill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5549300" y="2480750"/>
            <a:ext cx="1560900" cy="1816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신용</a:t>
            </a:r>
            <a:br>
              <a:rPr lang="ko" sz="2400"/>
            </a:br>
            <a:br>
              <a:rPr lang="ko"/>
            </a:br>
            <a:r>
              <a:rPr lang="ko">
                <a:solidFill>
                  <a:srgbClr val="666666"/>
                </a:solidFill>
              </a:rPr>
              <a:t>신용조회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신용상향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신용하향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">
                <a:solidFill>
                  <a:srgbClr val="666666"/>
                </a:solidFill>
              </a:rPr>
              <a:t>..</a:t>
            </a:r>
            <a:endParaRPr>
              <a:solidFill>
                <a:srgbClr val="66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666666"/>
                </a:solidFill>
              </a:rPr>
              <a:t>..</a:t>
            </a:r>
            <a:endParaRPr sz="2400">
              <a:solidFill>
                <a:srgbClr val="666666"/>
              </a:solidFill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361725" y="1270525"/>
            <a:ext cx="6795000" cy="7074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각각을 ‘객체’ 관점으로 바라보고 정의</a:t>
            </a:r>
            <a:endParaRPr sz="2400"/>
          </a:p>
        </p:txBody>
      </p:sp>
      <p:sp>
        <p:nvSpPr>
          <p:cNvPr id="88" name="Google Shape;88;p15"/>
          <p:cNvSpPr/>
          <p:nvPr/>
        </p:nvSpPr>
        <p:spPr>
          <a:xfrm>
            <a:off x="953675" y="2089950"/>
            <a:ext cx="453900" cy="264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/>
          <p:nvPr/>
        </p:nvSpPr>
        <p:spPr>
          <a:xfrm>
            <a:off x="2630075" y="2089950"/>
            <a:ext cx="453900" cy="264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/>
          <p:nvPr/>
        </p:nvSpPr>
        <p:spPr>
          <a:xfrm>
            <a:off x="4382675" y="2089950"/>
            <a:ext cx="453900" cy="264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6059075" y="2089950"/>
            <a:ext cx="453900" cy="264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7134275" y="3137700"/>
            <a:ext cx="239400" cy="11220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7488375" y="3124525"/>
            <a:ext cx="1560900" cy="11220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각 객체안에는 중요한 </a:t>
            </a:r>
            <a:r>
              <a:rPr b="1" lang="ko"/>
              <a:t>기능</a:t>
            </a:r>
            <a:r>
              <a:rPr lang="ko"/>
              <a:t>들로 구성되어 있다.</a:t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2551500" y="4504100"/>
            <a:ext cx="6237000" cy="394800"/>
          </a:xfrm>
          <a:prstGeom prst="wedgeRoundRectCallout">
            <a:avLst>
              <a:gd fmla="val 38000" name="adj1"/>
              <a:gd fmla="val -153316" name="adj2"/>
              <a:gd fmla="val 0" name="adj3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AOP 에선 이러한 주요 기능을  (</a:t>
            </a:r>
            <a:r>
              <a:rPr b="1" lang="ko">
                <a:solidFill>
                  <a:srgbClr val="0000FF"/>
                </a:solidFill>
              </a:rPr>
              <a:t>핵심관점</a:t>
            </a:r>
            <a:r>
              <a:rPr lang="ko"/>
              <a:t> , 혹은 </a:t>
            </a:r>
            <a:r>
              <a:rPr b="1" lang="ko">
                <a:solidFill>
                  <a:srgbClr val="0000FF"/>
                </a:solidFill>
              </a:rPr>
              <a:t>핵심기능</a:t>
            </a:r>
            <a:r>
              <a:rPr lang="ko"/>
              <a:t>) 이라 한다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311700" y="2164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그런데 그 핵심 기능들을 뜯어 보면...</a:t>
            </a:r>
            <a:endParaRPr/>
          </a:p>
        </p:txBody>
      </p:sp>
      <p:sp>
        <p:nvSpPr>
          <p:cNvPr id="100" name="Google Shape;100;p16"/>
          <p:cNvSpPr/>
          <p:nvPr/>
        </p:nvSpPr>
        <p:spPr>
          <a:xfrm>
            <a:off x="140700" y="1185350"/>
            <a:ext cx="1568700" cy="231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계좌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/>
          <p:nvPr/>
        </p:nvSpPr>
        <p:spPr>
          <a:xfrm>
            <a:off x="1864708" y="1185350"/>
            <a:ext cx="1568700" cy="231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이자</a:t>
            </a:r>
            <a:br>
              <a:rPr lang="ko" sz="2400"/>
            </a:br>
            <a:br>
              <a:rPr lang="ko"/>
            </a:br>
            <a:endParaRPr sz="2400"/>
          </a:p>
        </p:txBody>
      </p:sp>
      <p:sp>
        <p:nvSpPr>
          <p:cNvPr id="102" name="Google Shape;102;p16"/>
          <p:cNvSpPr/>
          <p:nvPr/>
        </p:nvSpPr>
        <p:spPr>
          <a:xfrm>
            <a:off x="3588742" y="1185350"/>
            <a:ext cx="1568700" cy="231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대출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103" name="Google Shape;103;p16"/>
          <p:cNvSpPr/>
          <p:nvPr/>
        </p:nvSpPr>
        <p:spPr>
          <a:xfrm>
            <a:off x="5312750" y="1185350"/>
            <a:ext cx="1568700" cy="2316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신용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282525" y="1860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05" name="Google Shape;105;p16"/>
          <p:cNvSpPr/>
          <p:nvPr/>
        </p:nvSpPr>
        <p:spPr>
          <a:xfrm>
            <a:off x="282525" y="23180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282525" y="2775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1958925" y="1860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08" name="Google Shape;108;p16"/>
          <p:cNvSpPr/>
          <p:nvPr/>
        </p:nvSpPr>
        <p:spPr>
          <a:xfrm>
            <a:off x="1958925" y="23180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09" name="Google Shape;109;p16"/>
          <p:cNvSpPr/>
          <p:nvPr/>
        </p:nvSpPr>
        <p:spPr>
          <a:xfrm>
            <a:off x="1958925" y="2775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110" name="Google Shape;110;p16"/>
          <p:cNvSpPr/>
          <p:nvPr/>
        </p:nvSpPr>
        <p:spPr>
          <a:xfrm>
            <a:off x="3711525" y="1860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11" name="Google Shape;111;p16"/>
          <p:cNvSpPr/>
          <p:nvPr/>
        </p:nvSpPr>
        <p:spPr>
          <a:xfrm>
            <a:off x="3711525" y="23180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12" name="Google Shape;112;p16"/>
          <p:cNvSpPr/>
          <p:nvPr/>
        </p:nvSpPr>
        <p:spPr>
          <a:xfrm>
            <a:off x="3711525" y="2775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113" name="Google Shape;113;p16"/>
          <p:cNvSpPr/>
          <p:nvPr/>
        </p:nvSpPr>
        <p:spPr>
          <a:xfrm>
            <a:off x="5387925" y="1860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14" name="Google Shape;114;p16"/>
          <p:cNvSpPr/>
          <p:nvPr/>
        </p:nvSpPr>
        <p:spPr>
          <a:xfrm>
            <a:off x="5387925" y="23180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5387925" y="2775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6905675" y="1994700"/>
            <a:ext cx="239400" cy="11220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7259775" y="1981525"/>
            <a:ext cx="1560900" cy="11220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각 핵심기능들 전반에 걸쳐있는 </a:t>
            </a:r>
            <a:r>
              <a:rPr b="1" lang="ko"/>
              <a:t>‘공통’</a:t>
            </a:r>
            <a:r>
              <a:rPr lang="ko"/>
              <a:t>적인 기능들이 있다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FF"/>
                </a:solidFill>
              </a:rPr>
              <a:t>Cross-Cutting Concern</a:t>
            </a:r>
            <a:r>
              <a:rPr lang="ko"/>
              <a:t> (횡단관점, 공통기능)</a:t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140700" y="956750"/>
            <a:ext cx="1568700" cy="2583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계좌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7"/>
          <p:cNvSpPr/>
          <p:nvPr/>
        </p:nvSpPr>
        <p:spPr>
          <a:xfrm>
            <a:off x="1864708" y="956750"/>
            <a:ext cx="1568700" cy="2583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이자</a:t>
            </a:r>
            <a:br>
              <a:rPr lang="ko" sz="2400"/>
            </a:br>
            <a:br>
              <a:rPr lang="ko"/>
            </a:br>
            <a:endParaRPr sz="2400"/>
          </a:p>
        </p:txBody>
      </p:sp>
      <p:sp>
        <p:nvSpPr>
          <p:cNvPr id="125" name="Google Shape;125;p17"/>
          <p:cNvSpPr/>
          <p:nvPr/>
        </p:nvSpPr>
        <p:spPr>
          <a:xfrm>
            <a:off x="3588742" y="956750"/>
            <a:ext cx="1568700" cy="2583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대출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126" name="Google Shape;126;p17"/>
          <p:cNvSpPr/>
          <p:nvPr/>
        </p:nvSpPr>
        <p:spPr>
          <a:xfrm>
            <a:off x="5312750" y="956750"/>
            <a:ext cx="1568700" cy="2583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신용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127" name="Google Shape;127;p17"/>
          <p:cNvSpPr/>
          <p:nvPr/>
        </p:nvSpPr>
        <p:spPr>
          <a:xfrm>
            <a:off x="282525" y="1632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282525" y="2241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>
            <a:off x="282525" y="2851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트랜잭션처</a:t>
            </a:r>
            <a:endParaRPr/>
          </a:p>
        </p:txBody>
      </p:sp>
      <p:sp>
        <p:nvSpPr>
          <p:cNvPr id="130" name="Google Shape;130;p17"/>
          <p:cNvSpPr/>
          <p:nvPr/>
        </p:nvSpPr>
        <p:spPr>
          <a:xfrm>
            <a:off x="1958925" y="1632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1958925" y="2241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32" name="Google Shape;132;p17"/>
          <p:cNvSpPr/>
          <p:nvPr/>
        </p:nvSpPr>
        <p:spPr>
          <a:xfrm>
            <a:off x="1958925" y="2851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트랜잭션처</a:t>
            </a:r>
            <a:endParaRPr/>
          </a:p>
        </p:txBody>
      </p:sp>
      <p:sp>
        <p:nvSpPr>
          <p:cNvPr id="133" name="Google Shape;133;p17"/>
          <p:cNvSpPr/>
          <p:nvPr/>
        </p:nvSpPr>
        <p:spPr>
          <a:xfrm>
            <a:off x="3711525" y="1632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3711525" y="2241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>
            <a:off x="3711525" y="2851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트랜잭션처</a:t>
            </a:r>
            <a:endParaRPr/>
          </a:p>
        </p:txBody>
      </p:sp>
      <p:sp>
        <p:nvSpPr>
          <p:cNvPr id="136" name="Google Shape;136;p17"/>
          <p:cNvSpPr/>
          <p:nvPr/>
        </p:nvSpPr>
        <p:spPr>
          <a:xfrm>
            <a:off x="5387925" y="1632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37" name="Google Shape;137;p17"/>
          <p:cNvSpPr/>
          <p:nvPr/>
        </p:nvSpPr>
        <p:spPr>
          <a:xfrm>
            <a:off x="5387925" y="2241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5387925" y="2851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트랜잭션처</a:t>
            </a: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7058075" y="1537500"/>
            <a:ext cx="239400" cy="1891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60750" y="15417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7"/>
          <p:cNvSpPr/>
          <p:nvPr/>
        </p:nvSpPr>
        <p:spPr>
          <a:xfrm>
            <a:off x="60750" y="21513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>
            <a:off x="60750" y="28371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7"/>
          <p:cNvSpPr/>
          <p:nvPr/>
        </p:nvSpPr>
        <p:spPr>
          <a:xfrm>
            <a:off x="7639575" y="1556000"/>
            <a:ext cx="1225200" cy="1818900"/>
          </a:xfrm>
          <a:prstGeom prst="wedgeRoundRectCallout">
            <a:avLst>
              <a:gd fmla="val -71486" name="adj1"/>
              <a:gd fmla="val -132" name="adj2"/>
              <a:gd fmla="val 0" name="adj3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AOP 에선 </a:t>
            </a:r>
            <a:br>
              <a:rPr lang="ko"/>
            </a:br>
            <a:r>
              <a:rPr lang="ko"/>
              <a:t>이러한 공통적인 것들을 </a:t>
            </a:r>
            <a:br>
              <a:rPr lang="ko"/>
            </a:br>
            <a:r>
              <a:rPr lang="ko"/>
              <a:t>횡단관점,</a:t>
            </a:r>
            <a:br>
              <a:rPr lang="ko"/>
            </a:br>
            <a:r>
              <a:rPr b="1" lang="ko"/>
              <a:t>횡단관심사</a:t>
            </a:r>
            <a:br>
              <a:rPr b="1" lang="ko"/>
            </a:br>
            <a:r>
              <a:rPr b="1" lang="ko"/>
              <a:t>즉, </a:t>
            </a:r>
            <a:r>
              <a:rPr b="1" lang="ko">
                <a:solidFill>
                  <a:srgbClr val="0000FF"/>
                </a:solidFill>
              </a:rPr>
              <a:t>Aspect</a:t>
            </a:r>
            <a:br>
              <a:rPr b="1" lang="ko"/>
            </a:br>
            <a:r>
              <a:rPr b="1" lang="ko"/>
              <a:t>라 함</a:t>
            </a:r>
            <a:r>
              <a:rPr lang="ko"/>
              <a:t> </a:t>
            </a:r>
            <a:br>
              <a:rPr lang="ko"/>
            </a:b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type="title"/>
          </p:nvPr>
        </p:nvSpPr>
        <p:spPr>
          <a:xfrm>
            <a:off x="311700" y="2164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핵심기능 vs 횡단기능</a:t>
            </a:r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212625" y="20997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계좌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1918238" y="20997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이자</a:t>
            </a:r>
            <a:br>
              <a:rPr lang="ko" sz="2400"/>
            </a:br>
            <a:br>
              <a:rPr lang="ko"/>
            </a:br>
            <a:endParaRPr sz="2400"/>
          </a:p>
        </p:txBody>
      </p:sp>
      <p:sp>
        <p:nvSpPr>
          <p:cNvPr id="151" name="Google Shape;151;p18"/>
          <p:cNvSpPr/>
          <p:nvPr/>
        </p:nvSpPr>
        <p:spPr>
          <a:xfrm>
            <a:off x="3623876" y="20997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대출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152" name="Google Shape;152;p18"/>
          <p:cNvSpPr/>
          <p:nvPr/>
        </p:nvSpPr>
        <p:spPr>
          <a:xfrm>
            <a:off x="5329489" y="20997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신용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282525" y="2775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54" name="Google Shape;154;p18"/>
          <p:cNvSpPr/>
          <p:nvPr/>
        </p:nvSpPr>
        <p:spPr>
          <a:xfrm>
            <a:off x="282525" y="3384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55" name="Google Shape;155;p18"/>
          <p:cNvSpPr/>
          <p:nvPr/>
        </p:nvSpPr>
        <p:spPr>
          <a:xfrm>
            <a:off x="282525" y="3994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트랜잭션처</a:t>
            </a:r>
            <a:endParaRPr/>
          </a:p>
        </p:txBody>
      </p:sp>
      <p:sp>
        <p:nvSpPr>
          <p:cNvPr id="156" name="Google Shape;156;p18"/>
          <p:cNvSpPr/>
          <p:nvPr/>
        </p:nvSpPr>
        <p:spPr>
          <a:xfrm>
            <a:off x="1958925" y="2775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57" name="Google Shape;157;p18"/>
          <p:cNvSpPr/>
          <p:nvPr/>
        </p:nvSpPr>
        <p:spPr>
          <a:xfrm>
            <a:off x="1958925" y="3384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1958925" y="3994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트랜잭션처</a:t>
            </a:r>
            <a:endParaRPr/>
          </a:p>
        </p:txBody>
      </p:sp>
      <p:sp>
        <p:nvSpPr>
          <p:cNvPr id="159" name="Google Shape;159;p18"/>
          <p:cNvSpPr/>
          <p:nvPr/>
        </p:nvSpPr>
        <p:spPr>
          <a:xfrm>
            <a:off x="3711525" y="2775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60" name="Google Shape;160;p18"/>
          <p:cNvSpPr/>
          <p:nvPr/>
        </p:nvSpPr>
        <p:spPr>
          <a:xfrm>
            <a:off x="3711525" y="3384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61" name="Google Shape;161;p18"/>
          <p:cNvSpPr/>
          <p:nvPr/>
        </p:nvSpPr>
        <p:spPr>
          <a:xfrm>
            <a:off x="3711525" y="3994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트랜잭션처</a:t>
            </a:r>
            <a:endParaRPr/>
          </a:p>
        </p:txBody>
      </p:sp>
      <p:sp>
        <p:nvSpPr>
          <p:cNvPr id="162" name="Google Shape;162;p18"/>
          <p:cNvSpPr/>
          <p:nvPr/>
        </p:nvSpPr>
        <p:spPr>
          <a:xfrm>
            <a:off x="5387925" y="2775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63" name="Google Shape;163;p18"/>
          <p:cNvSpPr/>
          <p:nvPr/>
        </p:nvSpPr>
        <p:spPr>
          <a:xfrm>
            <a:off x="5387925" y="3384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64" name="Google Shape;164;p18"/>
          <p:cNvSpPr/>
          <p:nvPr/>
        </p:nvSpPr>
        <p:spPr>
          <a:xfrm>
            <a:off x="5387925" y="3994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트랜잭션처</a:t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7362875" y="2680500"/>
            <a:ext cx="239400" cy="1891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66" name="Google Shape;166;p18"/>
          <p:cNvSpPr/>
          <p:nvPr/>
        </p:nvSpPr>
        <p:spPr>
          <a:xfrm>
            <a:off x="60750" y="26847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60750" y="32943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/>
          <p:nvPr/>
        </p:nvSpPr>
        <p:spPr>
          <a:xfrm>
            <a:off x="60750" y="39801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7868175" y="3119750"/>
            <a:ext cx="1225200" cy="798600"/>
          </a:xfrm>
          <a:prstGeom prst="wedgeRoundRectCallout">
            <a:avLst>
              <a:gd fmla="val -74400" name="adj1"/>
              <a:gd fmla="val 17383" name="adj2"/>
              <a:gd fmla="val 0" name="adj3"/>
            </a:avLst>
          </a:prstGeom>
          <a:solidFill>
            <a:srgbClr val="FFF2CC"/>
          </a:solidFill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횡단관심사</a:t>
            </a:r>
            <a:br>
              <a:rPr b="1" lang="ko"/>
            </a:br>
            <a:r>
              <a:rPr b="1" lang="ko">
                <a:solidFill>
                  <a:srgbClr val="0000FF"/>
                </a:solidFill>
              </a:rPr>
              <a:t>Aspect</a:t>
            </a:r>
            <a:r>
              <a:rPr lang="ko"/>
              <a:t> </a:t>
            </a:r>
            <a:br>
              <a:rPr lang="ko"/>
            </a:br>
            <a:endParaRPr/>
          </a:p>
        </p:txBody>
      </p:sp>
      <p:sp>
        <p:nvSpPr>
          <p:cNvPr id="170" name="Google Shape;170;p18"/>
          <p:cNvSpPr/>
          <p:nvPr/>
        </p:nvSpPr>
        <p:spPr>
          <a:xfrm rot="-5400000">
            <a:off x="3367050" y="-1488425"/>
            <a:ext cx="402300" cy="6513000"/>
          </a:xfrm>
          <a:prstGeom prst="rightBrace">
            <a:avLst>
              <a:gd fmla="val 8333" name="adj1"/>
              <a:gd fmla="val 49812" name="adj2"/>
            </a:avLst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71" name="Google Shape;171;p18"/>
          <p:cNvSpPr/>
          <p:nvPr/>
        </p:nvSpPr>
        <p:spPr>
          <a:xfrm>
            <a:off x="2592600" y="973125"/>
            <a:ext cx="1928100" cy="500400"/>
          </a:xfrm>
          <a:prstGeom prst="wedgeRoundRectCallout">
            <a:avLst>
              <a:gd fmla="val 303" name="adj1"/>
              <a:gd fmla="val 68635" name="adj2"/>
              <a:gd fmla="val 0" name="adj3"/>
            </a:avLst>
          </a:prstGeom>
          <a:solidFill>
            <a:srgbClr val="FFF2CC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핵심기능</a:t>
            </a:r>
            <a:br>
              <a:rPr lang="ko"/>
            </a:b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787275" y="1864175"/>
            <a:ext cx="413700" cy="193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8"/>
          <p:cNvSpPr/>
          <p:nvPr/>
        </p:nvSpPr>
        <p:spPr>
          <a:xfrm>
            <a:off x="2463675" y="1864175"/>
            <a:ext cx="413700" cy="193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8"/>
          <p:cNvSpPr/>
          <p:nvPr/>
        </p:nvSpPr>
        <p:spPr>
          <a:xfrm>
            <a:off x="4216275" y="1864175"/>
            <a:ext cx="413700" cy="193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8"/>
          <p:cNvSpPr/>
          <p:nvPr/>
        </p:nvSpPr>
        <p:spPr>
          <a:xfrm>
            <a:off x="5892675" y="1864175"/>
            <a:ext cx="413700" cy="193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8"/>
          <p:cNvSpPr/>
          <p:nvPr/>
        </p:nvSpPr>
        <p:spPr>
          <a:xfrm>
            <a:off x="7084900" y="2874350"/>
            <a:ext cx="300300" cy="325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8"/>
          <p:cNvSpPr/>
          <p:nvPr/>
        </p:nvSpPr>
        <p:spPr>
          <a:xfrm>
            <a:off x="7084900" y="3407750"/>
            <a:ext cx="300300" cy="325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/>
          <p:nvPr/>
        </p:nvSpPr>
        <p:spPr>
          <a:xfrm>
            <a:off x="7084900" y="4017350"/>
            <a:ext cx="300300" cy="325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/>
          <p:nvPr/>
        </p:nvSpPr>
        <p:spPr>
          <a:xfrm>
            <a:off x="212625" y="9567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계좌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9"/>
          <p:cNvSpPr/>
          <p:nvPr/>
        </p:nvSpPr>
        <p:spPr>
          <a:xfrm>
            <a:off x="1918238" y="9567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이자</a:t>
            </a:r>
            <a:br>
              <a:rPr lang="ko" sz="2400"/>
            </a:br>
            <a:br>
              <a:rPr lang="ko"/>
            </a:br>
            <a:endParaRPr sz="2400"/>
          </a:p>
        </p:txBody>
      </p:sp>
      <p:sp>
        <p:nvSpPr>
          <p:cNvPr id="185" name="Google Shape;185;p19"/>
          <p:cNvSpPr/>
          <p:nvPr/>
        </p:nvSpPr>
        <p:spPr>
          <a:xfrm>
            <a:off x="3623876" y="9567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대출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186" name="Google Shape;186;p19"/>
          <p:cNvSpPr/>
          <p:nvPr/>
        </p:nvSpPr>
        <p:spPr>
          <a:xfrm>
            <a:off x="5329489" y="9567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신용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60750" y="15417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"/>
          <p:cNvSpPr/>
          <p:nvPr/>
        </p:nvSpPr>
        <p:spPr>
          <a:xfrm>
            <a:off x="60750" y="21513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60750" y="28371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9"/>
          <p:cNvSpPr txBox="1"/>
          <p:nvPr>
            <p:ph type="title"/>
          </p:nvPr>
        </p:nvSpPr>
        <p:spPr>
          <a:xfrm>
            <a:off x="4588275" y="-4475"/>
            <a:ext cx="45051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핵심기능 vs 횡단기능</a:t>
            </a: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282525" y="1632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92" name="Google Shape;192;p19"/>
          <p:cNvSpPr/>
          <p:nvPr/>
        </p:nvSpPr>
        <p:spPr>
          <a:xfrm>
            <a:off x="282525" y="2241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93" name="Google Shape;193;p19"/>
          <p:cNvSpPr/>
          <p:nvPr/>
        </p:nvSpPr>
        <p:spPr>
          <a:xfrm>
            <a:off x="282525" y="2851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194" name="Google Shape;194;p19"/>
          <p:cNvSpPr/>
          <p:nvPr/>
        </p:nvSpPr>
        <p:spPr>
          <a:xfrm>
            <a:off x="1958925" y="1632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95" name="Google Shape;195;p19"/>
          <p:cNvSpPr/>
          <p:nvPr/>
        </p:nvSpPr>
        <p:spPr>
          <a:xfrm>
            <a:off x="1958925" y="2241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96" name="Google Shape;196;p19"/>
          <p:cNvSpPr/>
          <p:nvPr/>
        </p:nvSpPr>
        <p:spPr>
          <a:xfrm>
            <a:off x="1958925" y="2851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197" name="Google Shape;197;p19"/>
          <p:cNvSpPr/>
          <p:nvPr/>
        </p:nvSpPr>
        <p:spPr>
          <a:xfrm>
            <a:off x="3711525" y="1632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198" name="Google Shape;198;p19"/>
          <p:cNvSpPr/>
          <p:nvPr/>
        </p:nvSpPr>
        <p:spPr>
          <a:xfrm>
            <a:off x="3711525" y="2241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199" name="Google Shape;199;p19"/>
          <p:cNvSpPr/>
          <p:nvPr/>
        </p:nvSpPr>
        <p:spPr>
          <a:xfrm>
            <a:off x="3711525" y="2851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200" name="Google Shape;200;p19"/>
          <p:cNvSpPr/>
          <p:nvPr/>
        </p:nvSpPr>
        <p:spPr>
          <a:xfrm>
            <a:off x="5387925" y="1632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201" name="Google Shape;201;p19"/>
          <p:cNvSpPr/>
          <p:nvPr/>
        </p:nvSpPr>
        <p:spPr>
          <a:xfrm>
            <a:off x="5387925" y="22418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202" name="Google Shape;202;p19"/>
          <p:cNvSpPr/>
          <p:nvPr/>
        </p:nvSpPr>
        <p:spPr>
          <a:xfrm>
            <a:off x="5387925" y="28514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203" name="Google Shape;203;p19"/>
          <p:cNvSpPr/>
          <p:nvPr/>
        </p:nvSpPr>
        <p:spPr>
          <a:xfrm>
            <a:off x="7362875" y="1537500"/>
            <a:ext cx="239400" cy="18912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04" name="Google Shape;204;p19"/>
          <p:cNvSpPr/>
          <p:nvPr/>
        </p:nvSpPr>
        <p:spPr>
          <a:xfrm>
            <a:off x="7868175" y="1976750"/>
            <a:ext cx="1225200" cy="798600"/>
          </a:xfrm>
          <a:prstGeom prst="wedgeRoundRectCallout">
            <a:avLst>
              <a:gd fmla="val -74400" name="adj1"/>
              <a:gd fmla="val 17383" name="adj2"/>
              <a:gd fmla="val 0" name="adj3"/>
            </a:avLst>
          </a:prstGeom>
          <a:solidFill>
            <a:srgbClr val="FFF2CC"/>
          </a:solidFill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횡단관심사</a:t>
            </a:r>
            <a:br>
              <a:rPr b="1" lang="ko"/>
            </a:br>
            <a:r>
              <a:rPr b="1" lang="ko">
                <a:solidFill>
                  <a:srgbClr val="0000FF"/>
                </a:solidFill>
              </a:rPr>
              <a:t>Aspect</a:t>
            </a:r>
            <a:r>
              <a:rPr lang="ko"/>
              <a:t> </a:t>
            </a:r>
            <a:endParaRPr/>
          </a:p>
        </p:txBody>
      </p:sp>
      <p:sp>
        <p:nvSpPr>
          <p:cNvPr id="205" name="Google Shape;205;p19"/>
          <p:cNvSpPr/>
          <p:nvPr/>
        </p:nvSpPr>
        <p:spPr>
          <a:xfrm rot="-5400000">
            <a:off x="3367050" y="-2631425"/>
            <a:ext cx="402300" cy="6513000"/>
          </a:xfrm>
          <a:prstGeom prst="rightBrace">
            <a:avLst>
              <a:gd fmla="val 8333" name="adj1"/>
              <a:gd fmla="val 49812" name="adj2"/>
            </a:avLst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06" name="Google Shape;206;p19"/>
          <p:cNvSpPr/>
          <p:nvPr/>
        </p:nvSpPr>
        <p:spPr>
          <a:xfrm>
            <a:off x="2592600" y="80925"/>
            <a:ext cx="1928100" cy="325800"/>
          </a:xfrm>
          <a:prstGeom prst="wedgeRoundRectCallout">
            <a:avLst>
              <a:gd fmla="val 303" name="adj1"/>
              <a:gd fmla="val 68635" name="adj2"/>
              <a:gd fmla="val 0" name="adj3"/>
            </a:avLst>
          </a:prstGeom>
          <a:solidFill>
            <a:srgbClr val="FFF2CC"/>
          </a:solidFill>
          <a:ln cap="flat" cmpd="sng" w="1905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핵심기능</a:t>
            </a:r>
            <a:endParaRPr/>
          </a:p>
        </p:txBody>
      </p:sp>
      <p:sp>
        <p:nvSpPr>
          <p:cNvPr id="207" name="Google Shape;207;p19"/>
          <p:cNvSpPr/>
          <p:nvPr/>
        </p:nvSpPr>
        <p:spPr>
          <a:xfrm>
            <a:off x="787275" y="721175"/>
            <a:ext cx="413700" cy="193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9"/>
          <p:cNvSpPr/>
          <p:nvPr/>
        </p:nvSpPr>
        <p:spPr>
          <a:xfrm>
            <a:off x="2463675" y="721175"/>
            <a:ext cx="413700" cy="193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9"/>
          <p:cNvSpPr/>
          <p:nvPr/>
        </p:nvSpPr>
        <p:spPr>
          <a:xfrm>
            <a:off x="4216275" y="721175"/>
            <a:ext cx="413700" cy="193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9"/>
          <p:cNvSpPr/>
          <p:nvPr/>
        </p:nvSpPr>
        <p:spPr>
          <a:xfrm>
            <a:off x="5892675" y="721175"/>
            <a:ext cx="413700" cy="1935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B4A7D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9"/>
          <p:cNvSpPr/>
          <p:nvPr/>
        </p:nvSpPr>
        <p:spPr>
          <a:xfrm>
            <a:off x="7084900" y="1731350"/>
            <a:ext cx="300300" cy="325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9"/>
          <p:cNvSpPr/>
          <p:nvPr/>
        </p:nvSpPr>
        <p:spPr>
          <a:xfrm>
            <a:off x="7084900" y="2264750"/>
            <a:ext cx="300300" cy="325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9"/>
          <p:cNvSpPr/>
          <p:nvPr/>
        </p:nvSpPr>
        <p:spPr>
          <a:xfrm>
            <a:off x="7084900" y="2874350"/>
            <a:ext cx="300300" cy="325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9"/>
          <p:cNvSpPr/>
          <p:nvPr/>
        </p:nvSpPr>
        <p:spPr>
          <a:xfrm>
            <a:off x="122625" y="3789325"/>
            <a:ext cx="7918800" cy="1054200"/>
          </a:xfrm>
          <a:prstGeom prst="wedgeRoundRectCallout">
            <a:avLst>
              <a:gd fmla="val -17850" name="adj1"/>
              <a:gd fmla="val -58857" name="adj2"/>
              <a:gd fmla="val 0" name="adj3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프로그래머가 코드를 작성하면서 </a:t>
            </a:r>
            <a:r>
              <a:rPr b="1" lang="ko"/>
              <a:t>염두(concern) </a:t>
            </a:r>
            <a:r>
              <a:rPr lang="ko"/>
              <a:t>해 두는 일 (</a:t>
            </a:r>
            <a:r>
              <a:rPr b="1" lang="ko"/>
              <a:t>관심사: Aspect</a:t>
            </a:r>
            <a:r>
              <a:rPr lang="ko"/>
              <a:t>) 들은 주로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400"/>
              <a:buChar char="-"/>
            </a:pPr>
            <a:r>
              <a:rPr lang="ko">
                <a:solidFill>
                  <a:srgbClr val="9900FF"/>
                </a:solidFill>
              </a:rPr>
              <a:t>parameter 들은 제대로 들어왔나?</a:t>
            </a:r>
            <a:endParaRPr>
              <a:solidFill>
                <a:srgbClr val="99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400"/>
              <a:buChar char="-"/>
            </a:pPr>
            <a:r>
              <a:rPr lang="ko">
                <a:solidFill>
                  <a:srgbClr val="9900FF"/>
                </a:solidFill>
              </a:rPr>
              <a:t>이 코드(작업) 수행하는 사용자는 ‘권한’ 이 있는 사용자 인가?</a:t>
            </a:r>
            <a:endParaRPr>
              <a:solidFill>
                <a:srgbClr val="9900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00FF"/>
              </a:buClr>
              <a:buSzPts val="1400"/>
              <a:buChar char="-"/>
            </a:pPr>
            <a:r>
              <a:rPr lang="ko">
                <a:solidFill>
                  <a:srgbClr val="9900FF"/>
                </a:solidFill>
              </a:rPr>
              <a:t>이 코드(작업) 에서 발생하는 예외들은 어떻게 처리하지?</a:t>
            </a:r>
            <a:endParaRPr>
              <a:solidFill>
                <a:srgbClr val="9900FF"/>
              </a:solidFill>
            </a:endParaRPr>
          </a:p>
        </p:txBody>
      </p:sp>
      <p:sp>
        <p:nvSpPr>
          <p:cNvPr id="215" name="Google Shape;215;p19"/>
          <p:cNvSpPr/>
          <p:nvPr/>
        </p:nvSpPr>
        <p:spPr>
          <a:xfrm>
            <a:off x="6977125" y="4159075"/>
            <a:ext cx="2108100" cy="656100"/>
          </a:xfrm>
          <a:prstGeom prst="wedgeRoundRectCallout">
            <a:avLst>
              <a:gd fmla="val -105920" name="adj1"/>
              <a:gd fmla="val 9769" name="adj2"/>
              <a:gd fmla="val 0" name="adj3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FF0000"/>
                </a:solidFill>
              </a:rPr>
              <a:t>핵심기능은 아니지만 ‘끊임없이’ 프로그래머가 </a:t>
            </a:r>
            <a:r>
              <a:rPr b="1" lang="ko" sz="1200">
                <a:solidFill>
                  <a:srgbClr val="FF0000"/>
                </a:solidFill>
              </a:rPr>
              <a:t>염두</a:t>
            </a:r>
            <a:r>
              <a:rPr lang="ko" sz="1200">
                <a:solidFill>
                  <a:srgbClr val="FF0000"/>
                </a:solidFill>
              </a:rPr>
              <a:t>하고 </a:t>
            </a:r>
            <a:r>
              <a:rPr b="1" lang="ko" sz="1200">
                <a:solidFill>
                  <a:srgbClr val="FF0000"/>
                </a:solidFill>
              </a:rPr>
              <a:t>관심</a:t>
            </a:r>
            <a:r>
              <a:rPr lang="ko" sz="1200">
                <a:solidFill>
                  <a:srgbClr val="FF0000"/>
                </a:solidFill>
              </a:rPr>
              <a:t>가져야 한다</a:t>
            </a: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 txBox="1"/>
          <p:nvPr>
            <p:ph type="title"/>
          </p:nvPr>
        </p:nvSpPr>
        <p:spPr>
          <a:xfrm>
            <a:off x="311700" y="1402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‘관심’ ‘염두’ 사항에 대한 전통적인 제작방식</a:t>
            </a:r>
            <a:endParaRPr/>
          </a:p>
        </p:txBody>
      </p:sp>
      <p:sp>
        <p:nvSpPr>
          <p:cNvPr id="221" name="Google Shape;221;p20"/>
          <p:cNvSpPr txBox="1"/>
          <p:nvPr>
            <p:ph idx="1" type="body"/>
          </p:nvPr>
        </p:nvSpPr>
        <p:spPr>
          <a:xfrm>
            <a:off x="166850" y="4091325"/>
            <a:ext cx="8665500" cy="553800"/>
          </a:xfrm>
          <a:prstGeom prst="rect">
            <a:avLst/>
          </a:prstGeom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/>
              <a:t>매 핵심기능마다,  관심사항 / 공통사항 들이 </a:t>
            </a:r>
            <a:r>
              <a:rPr b="1" lang="ko"/>
              <a:t>반복적으로 삽입</a:t>
            </a:r>
            <a:r>
              <a:rPr lang="ko"/>
              <a:t>하야 작성...</a:t>
            </a:r>
            <a:endParaRPr/>
          </a:p>
        </p:txBody>
      </p:sp>
      <p:sp>
        <p:nvSpPr>
          <p:cNvPr id="222" name="Google Shape;222;p20"/>
          <p:cNvSpPr/>
          <p:nvPr/>
        </p:nvSpPr>
        <p:spPr>
          <a:xfrm>
            <a:off x="974625" y="12615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계좌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0"/>
          <p:cNvSpPr/>
          <p:nvPr/>
        </p:nvSpPr>
        <p:spPr>
          <a:xfrm>
            <a:off x="2680238" y="12615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이자</a:t>
            </a:r>
            <a:br>
              <a:rPr lang="ko" sz="2400"/>
            </a:br>
            <a:br>
              <a:rPr lang="ko"/>
            </a:br>
            <a:endParaRPr sz="2400"/>
          </a:p>
        </p:txBody>
      </p:sp>
      <p:sp>
        <p:nvSpPr>
          <p:cNvPr id="224" name="Google Shape;224;p20"/>
          <p:cNvSpPr/>
          <p:nvPr/>
        </p:nvSpPr>
        <p:spPr>
          <a:xfrm>
            <a:off x="4385876" y="12615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대출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225" name="Google Shape;225;p20"/>
          <p:cNvSpPr/>
          <p:nvPr/>
        </p:nvSpPr>
        <p:spPr>
          <a:xfrm>
            <a:off x="6091489" y="1261550"/>
            <a:ext cx="1551900" cy="26700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신용</a:t>
            </a:r>
            <a:br>
              <a:rPr lang="ko" sz="2400"/>
            </a:br>
            <a:br>
              <a:rPr lang="ko"/>
            </a:br>
            <a:endParaRPr sz="2400">
              <a:solidFill>
                <a:srgbClr val="0000FF"/>
              </a:solidFill>
            </a:endParaRPr>
          </a:p>
        </p:txBody>
      </p:sp>
      <p:sp>
        <p:nvSpPr>
          <p:cNvPr id="226" name="Google Shape;226;p20"/>
          <p:cNvSpPr/>
          <p:nvPr/>
        </p:nvSpPr>
        <p:spPr>
          <a:xfrm>
            <a:off x="822750" y="18465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0"/>
          <p:cNvSpPr/>
          <p:nvPr/>
        </p:nvSpPr>
        <p:spPr>
          <a:xfrm>
            <a:off x="822750" y="24561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0"/>
          <p:cNvSpPr/>
          <p:nvPr/>
        </p:nvSpPr>
        <p:spPr>
          <a:xfrm>
            <a:off x="822750" y="3141950"/>
            <a:ext cx="6945600" cy="587400"/>
          </a:xfrm>
          <a:prstGeom prst="rect">
            <a:avLst/>
          </a:prstGeom>
          <a:noFill/>
          <a:ln cap="flat" cmpd="sng" w="9525">
            <a:solidFill>
              <a:srgbClr val="99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0"/>
          <p:cNvSpPr/>
          <p:nvPr/>
        </p:nvSpPr>
        <p:spPr>
          <a:xfrm>
            <a:off x="1044525" y="19370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230" name="Google Shape;230;p20"/>
          <p:cNvSpPr/>
          <p:nvPr/>
        </p:nvSpPr>
        <p:spPr>
          <a:xfrm>
            <a:off x="1044525" y="25466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231" name="Google Shape;231;p20"/>
          <p:cNvSpPr/>
          <p:nvPr/>
        </p:nvSpPr>
        <p:spPr>
          <a:xfrm>
            <a:off x="1044525" y="3156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232" name="Google Shape;232;p20"/>
          <p:cNvSpPr/>
          <p:nvPr/>
        </p:nvSpPr>
        <p:spPr>
          <a:xfrm>
            <a:off x="2720925" y="19370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233" name="Google Shape;233;p20"/>
          <p:cNvSpPr/>
          <p:nvPr/>
        </p:nvSpPr>
        <p:spPr>
          <a:xfrm>
            <a:off x="2720925" y="25466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234" name="Google Shape;234;p20"/>
          <p:cNvSpPr/>
          <p:nvPr/>
        </p:nvSpPr>
        <p:spPr>
          <a:xfrm>
            <a:off x="2720925" y="3156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235" name="Google Shape;235;p20"/>
          <p:cNvSpPr/>
          <p:nvPr/>
        </p:nvSpPr>
        <p:spPr>
          <a:xfrm>
            <a:off x="4473525" y="19370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236" name="Google Shape;236;p20"/>
          <p:cNvSpPr/>
          <p:nvPr/>
        </p:nvSpPr>
        <p:spPr>
          <a:xfrm>
            <a:off x="4473525" y="25466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237" name="Google Shape;237;p20"/>
          <p:cNvSpPr/>
          <p:nvPr/>
        </p:nvSpPr>
        <p:spPr>
          <a:xfrm>
            <a:off x="4473525" y="3156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  <p:sp>
        <p:nvSpPr>
          <p:cNvPr id="238" name="Google Shape;238;p20"/>
          <p:cNvSpPr/>
          <p:nvPr/>
        </p:nvSpPr>
        <p:spPr>
          <a:xfrm>
            <a:off x="6149925" y="19370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로그인 처리</a:t>
            </a:r>
            <a:endParaRPr/>
          </a:p>
        </p:txBody>
      </p:sp>
      <p:sp>
        <p:nvSpPr>
          <p:cNvPr id="239" name="Google Shape;239;p20"/>
          <p:cNvSpPr/>
          <p:nvPr/>
        </p:nvSpPr>
        <p:spPr>
          <a:xfrm>
            <a:off x="6149925" y="25466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보안처리</a:t>
            </a:r>
            <a:endParaRPr/>
          </a:p>
        </p:txBody>
      </p:sp>
      <p:sp>
        <p:nvSpPr>
          <p:cNvPr id="240" name="Google Shape;240;p20"/>
          <p:cNvSpPr/>
          <p:nvPr/>
        </p:nvSpPr>
        <p:spPr>
          <a:xfrm>
            <a:off x="6149925" y="3156200"/>
            <a:ext cx="1350600" cy="425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트랜잭션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전통적인 방법의 문제점.</a:t>
            </a:r>
            <a:endParaRPr/>
          </a:p>
        </p:txBody>
      </p:sp>
      <p:sp>
        <p:nvSpPr>
          <p:cNvPr id="246" name="Google Shape;246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/>
              <a:t>‘핵심 기능’</a:t>
            </a:r>
            <a:r>
              <a:rPr lang="ko"/>
              <a:t> 부분의 코드 (비즈니스 로직) 가  </a:t>
            </a:r>
            <a:r>
              <a:rPr b="1" lang="ko"/>
              <a:t>‘공통기능’</a:t>
            </a:r>
            <a:r>
              <a:rPr lang="ko"/>
              <a:t> 때문에 복잡해진다.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ko"/>
              <a:t>공통 처리 모듈이 변경되면?</a:t>
            </a:r>
            <a:br>
              <a:rPr lang="ko"/>
            </a:br>
            <a:r>
              <a:rPr lang="ko"/>
              <a:t>공통처리 모듈이 들어가 있는 모~든 핵심모듈을 다 변경 해야 하나?   </a:t>
            </a:r>
            <a:br>
              <a:rPr lang="ko"/>
            </a:br>
            <a:r>
              <a:rPr lang="ko"/>
              <a:t>기존코드 수정을?  재컴파일도?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